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258" r:id="rId28"/>
    <p:sldId id="257" r:id="rId29"/>
    <p:sldId id="259" r:id="rId30"/>
    <p:sldId id="260" r:id="rId31"/>
    <p:sldId id="331" r:id="rId32"/>
    <p:sldId id="332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303" r:id="rId52"/>
    <p:sldId id="304" r:id="rId53"/>
    <p:sldId id="305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6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7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5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3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5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8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3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4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582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81761-333E-4895-9DF6-8ABBF2EC1C96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871A0-A25D-4117-9A99-B8BEDBA18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" y="0"/>
            <a:ext cx="913966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 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Learning for NLP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/>
            </a:r>
            <a:b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/>
            </a:r>
            <a:b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ko-KR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Lecture </a:t>
            </a:r>
            <a:r>
              <a:rPr lang="en-US" altLang="ko-K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3:</a:t>
            </a:r>
            <a:br>
              <a:rPr lang="en-US" altLang="ko-K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ko-K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More Word Vectors</a:t>
            </a:r>
            <a:endParaRPr lang="ko-KR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2018.01.17</a:t>
            </a:r>
          </a:p>
          <a:p>
            <a:r>
              <a:rPr lang="en-US" altLang="ko-K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AILab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83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그런데 공간의 차원이 너무 커서 </a:t>
            </a:r>
            <a:r>
              <a:rPr lang="ko-KR" altLang="en-US" sz="2800" b="1" dirty="0">
                <a:solidFill>
                  <a:srgbClr val="FF0000"/>
                </a:solidFill>
                <a:latin typeface="Droid Serif, serif"/>
              </a:rPr>
              <a:t>문서 간 유사도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 지표의 효과가 떨어진다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.</a:t>
            </a:r>
            <a:endParaRPr lang="en-US" altLang="ko-KR" sz="2800" b="0" i="0" dirty="0">
              <a:solidFill>
                <a:srgbClr val="000000"/>
              </a:solidFill>
              <a:effectLst/>
              <a:latin typeface="Droid Serif, serif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27573"/>
            <a:ext cx="7308304" cy="2501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447" y="4883929"/>
            <a:ext cx="788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공간의 차원이 커질수록 데이터의 대부분은 공간의 꼭지에 분포하게 된다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문서 간 거리의 편차가 매우 적어지게 </a:t>
            </a:r>
            <a:r>
              <a:rPr lang="ko-KR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됨</a:t>
            </a:r>
            <a:endParaRPr lang="en-US" altLang="ko-K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문서 간 유사도가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또이또이</a:t>
            </a:r>
            <a:r>
              <a:rPr lang="en-US" altLang="ko-KR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ko-KR" altLang="ko-KR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6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8" y="2661500"/>
            <a:ext cx="7511845" cy="3895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129" y="580102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"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그럼 </a:t>
            </a:r>
            <a:r>
              <a:rPr lang="ko-KR" altLang="en-US" sz="2800" dirty="0" err="1">
                <a:solidFill>
                  <a:srgbClr val="000000"/>
                </a:solidFill>
                <a:latin typeface="Droid Serif, serif"/>
              </a:rPr>
              <a:t>워드넷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 같은 </a:t>
            </a:r>
            <a:r>
              <a:rPr lang="ko-KR" altLang="en-US" sz="2800" dirty="0" err="1">
                <a:solidFill>
                  <a:srgbClr val="000000"/>
                </a:solidFill>
                <a:latin typeface="Droid Serif, serif"/>
              </a:rPr>
              <a:t>텍소노미를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 </a:t>
            </a:r>
            <a:r>
              <a:rPr lang="ko-KR" altLang="en-US" sz="2800" dirty="0" err="1">
                <a:solidFill>
                  <a:srgbClr val="000000"/>
                </a:solidFill>
                <a:latin typeface="Droid Serif, serif"/>
              </a:rPr>
              <a:t>활용하는건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 어때요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?"</a:t>
            </a:r>
            <a:endParaRPr lang="en-US" altLang="ko-KR" sz="2800" b="0" i="0" dirty="0">
              <a:solidFill>
                <a:srgbClr val="000000"/>
              </a:solidFill>
              <a:effectLst/>
              <a:latin typeface="Droid Serif, serif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1446" y="1779640"/>
            <a:ext cx="8141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워드넷</a:t>
            </a:r>
            <a:r>
              <a:rPr lang="en-US" altLang="ko-KR" dirty="0"/>
              <a:t>(WordNet)</a:t>
            </a:r>
            <a:r>
              <a:rPr lang="ko-KR" altLang="en-US" dirty="0"/>
              <a:t>은 </a:t>
            </a:r>
            <a:r>
              <a:rPr lang="en-US" altLang="ko-KR" dirty="0"/>
              <a:t>X is-a Y</a:t>
            </a:r>
            <a:r>
              <a:rPr lang="ko-KR" altLang="en-US" dirty="0"/>
              <a:t>와 같은 </a:t>
            </a:r>
            <a:r>
              <a:rPr lang="ko-KR" altLang="en-US" dirty="0" err="1"/>
              <a:t>상위어</a:t>
            </a:r>
            <a:r>
              <a:rPr lang="en-US" altLang="ko-KR" dirty="0"/>
              <a:t>(hypernym) </a:t>
            </a:r>
            <a:r>
              <a:rPr lang="ko-KR" altLang="en-US" dirty="0"/>
              <a:t>관계 등을 정의하는 방향성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(DAG; directed acyclic graph)</a:t>
            </a:r>
            <a:r>
              <a:rPr lang="ko-KR" altLang="en-US" dirty="0"/>
              <a:t>입니다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: </a:t>
            </a:r>
            <a:r>
              <a:rPr lang="ko-KR" altLang="en-US" dirty="0"/>
              <a:t>사과는 과일이다</a:t>
            </a:r>
            <a:r>
              <a:rPr lang="en-US" altLang="ko-KR" dirty="0"/>
              <a:t>.)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79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하지만 </a:t>
            </a:r>
            <a:r>
              <a:rPr lang="ko-KR" altLang="en-US" sz="2800" dirty="0" err="1"/>
              <a:t>워드넷은</a:t>
            </a:r>
            <a:r>
              <a:rPr lang="ko-KR" altLang="en-US" sz="2800" dirty="0"/>
              <a:t> 다음의 단점이 있습니다</a:t>
            </a:r>
            <a:r>
              <a:rPr lang="en-US" altLang="ko-KR" sz="2800" dirty="0"/>
              <a:t>: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모든 용어를 포함하려고는 하지만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전문 도메인 용어들은 많이 빠져있다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각종 신조어에 대한 정보를 확보하기 위해서는 꾸준히 유지보수를 해줘야 한다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/>
              <a:t>게다가 </a:t>
            </a:r>
            <a:r>
              <a:rPr lang="en-US" altLang="ko-KR" sz="1800" dirty="0"/>
              <a:t>NLTK</a:t>
            </a:r>
            <a:r>
              <a:rPr lang="ko-KR" altLang="en-US" sz="1800" dirty="0"/>
              <a:t>로는 한국어 지원이 안됨</a:t>
            </a:r>
            <a:r>
              <a:rPr lang="en-US" altLang="ko-KR" sz="1800" dirty="0"/>
              <a:t>... (</a:t>
            </a:r>
            <a:r>
              <a:rPr lang="ko-KR" altLang="en-US" sz="1800" dirty="0"/>
              <a:t>중요</a:t>
            </a:r>
            <a:r>
              <a:rPr lang="en-US" altLang="ko-KR" sz="1800" dirty="0"/>
              <a:t>!)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40" y="2242215"/>
            <a:ext cx="7572110" cy="943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41" y="4040623"/>
            <a:ext cx="7572110" cy="7465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40" y="5501917"/>
            <a:ext cx="7572110" cy="7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1884" y="2605548"/>
            <a:ext cx="702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아</a:t>
            </a:r>
            <a:r>
              <a:rPr lang="en-US" altLang="ko-KR" sz="3600" dirty="0" smtClean="0"/>
              <a:t>.. </a:t>
            </a:r>
            <a:r>
              <a:rPr lang="ko-KR" altLang="en-US" sz="3600" dirty="0" smtClean="0"/>
              <a:t>안되겠다</a:t>
            </a:r>
            <a:r>
              <a:rPr lang="en-US" altLang="ko-KR" sz="3600" dirty="0"/>
              <a:t>. </a:t>
            </a:r>
            <a:r>
              <a:rPr lang="ko-KR" altLang="en-US" sz="3600" dirty="0"/>
              <a:t>다른 방법 없나</a:t>
            </a:r>
            <a:r>
              <a:rPr lang="en-US" altLang="ko-KR" sz="3600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33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1884" y="2605548"/>
            <a:ext cx="7020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친구를 보면 그 사람을 안다</a:t>
            </a:r>
            <a:r>
              <a:rPr lang="en-US" altLang="ko-KR" sz="3600" dirty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err="1" smtClean="0"/>
              <a:t>類類相從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6362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1884" y="2605548"/>
            <a:ext cx="7020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친구를 보면 그 사람을 안다</a:t>
            </a:r>
            <a:r>
              <a:rPr lang="en-US" altLang="ko-KR" sz="3600" dirty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err="1" smtClean="0"/>
              <a:t>類類相從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8706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3729" y="2605548"/>
            <a:ext cx="72365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단어의 주변을 보면 그 단어를 안다</a:t>
            </a:r>
            <a:r>
              <a:rPr lang="en-US" altLang="ko-KR" sz="3600" dirty="0" smtClean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en-US" altLang="ko-KR" sz="2000" dirty="0" smtClean="0"/>
              <a:t>You </a:t>
            </a:r>
            <a:r>
              <a:rPr lang="en-US" altLang="ko-KR" sz="2000" dirty="0"/>
              <a:t>shall know a word by the company it keeps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 smtClean="0"/>
              <a:t>-- </a:t>
            </a:r>
            <a:r>
              <a:rPr lang="ko-KR" altLang="en-US" sz="2000" dirty="0"/>
              <a:t>언어학자 </a:t>
            </a:r>
            <a:r>
              <a:rPr lang="en-US" altLang="ko-KR" sz="2000" dirty="0"/>
              <a:t>J.R. Firth (1957</a:t>
            </a:r>
            <a:r>
              <a:rPr lang="en-US" altLang="ko-KR" sz="2000" dirty="0" smtClean="0"/>
              <a:t>)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776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832" y="2605548"/>
            <a:ext cx="60763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예시 </a:t>
            </a:r>
            <a:r>
              <a:rPr lang="en-US" altLang="ko-KR" sz="3600" dirty="0"/>
              <a:t>1: </a:t>
            </a:r>
            <a:r>
              <a:rPr lang="ko-KR" altLang="en-US" sz="3600" dirty="0"/>
              <a:t>빈 칸 안에 맞는 말</a:t>
            </a:r>
            <a:r>
              <a:rPr lang="en-US" altLang="ko-KR" sz="3600" dirty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새로운 </a:t>
            </a:r>
            <a:r>
              <a:rPr lang="ko-KR" altLang="en-US" sz="2000" dirty="0"/>
              <a:t>디자인의 선이 </a:t>
            </a:r>
            <a:r>
              <a:rPr lang="en-US" altLang="ko-KR" sz="2000" dirty="0"/>
              <a:t>__ </a:t>
            </a:r>
            <a:r>
              <a:rPr lang="ko-KR" altLang="en-US" sz="2000" dirty="0"/>
              <a:t>하다</a:t>
            </a:r>
            <a:r>
              <a:rPr lang="en-US" altLang="ko-KR" sz="2000" dirty="0"/>
              <a:t>.</a:t>
            </a:r>
          </a:p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야</a:t>
            </a:r>
            <a:r>
              <a:rPr lang="en-US" altLang="ko-KR" sz="2000" dirty="0"/>
              <a:t>, </a:t>
            </a:r>
            <a:r>
              <a:rPr lang="ko-KR" altLang="en-US" sz="2000" dirty="0"/>
              <a:t>부엌 좀 </a:t>
            </a:r>
            <a:r>
              <a:rPr lang="en-US" altLang="ko-KR" sz="2000" dirty="0"/>
              <a:t>__ </a:t>
            </a:r>
            <a:r>
              <a:rPr lang="ko-KR" altLang="en-US" sz="2000" dirty="0"/>
              <a:t>히 하자</a:t>
            </a:r>
            <a:r>
              <a:rPr lang="en-US" altLang="ko-KR" sz="2000" dirty="0"/>
              <a:t>.</a:t>
            </a:r>
          </a:p>
          <a:p>
            <a:pPr marL="265113" indent="-265113">
              <a:buFont typeface="Arial" panose="020B0604020202020204" pitchFamily="34" charset="0"/>
              <a:buChar char="•"/>
            </a:pPr>
            <a:r>
              <a:rPr lang="ko-KR" altLang="en-US" sz="2000" dirty="0"/>
              <a:t>깜박하고 책상 위를 </a:t>
            </a:r>
            <a:r>
              <a:rPr lang="en-US" altLang="ko-KR" sz="2000" dirty="0"/>
              <a:t>__ </a:t>
            </a:r>
            <a:r>
              <a:rPr lang="ko-KR" altLang="en-US" sz="2000" dirty="0"/>
              <a:t>하게 치우지 않았다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55666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517" y="2812026"/>
            <a:ext cx="79149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예시 </a:t>
            </a:r>
            <a:r>
              <a:rPr lang="en-US" altLang="ko-KR" sz="3600" dirty="0"/>
              <a:t>2: "</a:t>
            </a:r>
            <a:r>
              <a:rPr lang="ko-KR" altLang="en-US" sz="3600" dirty="0"/>
              <a:t>매나니</a:t>
            </a:r>
            <a:r>
              <a:rPr lang="en-US" altLang="ko-KR" sz="3600" dirty="0"/>
              <a:t>"</a:t>
            </a:r>
            <a:r>
              <a:rPr lang="ko-KR" altLang="en-US" sz="3600" dirty="0"/>
              <a:t>라는 단어를 아시나요</a:t>
            </a:r>
            <a:r>
              <a:rPr lang="en-US" altLang="ko-KR" sz="3600" dirty="0"/>
              <a:t>?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なに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561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181" y="2812026"/>
            <a:ext cx="7113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그 녀석 무슨 배짱인지 </a:t>
            </a:r>
            <a:r>
              <a:rPr lang="ko-KR" altLang="en-US" sz="2000" b="1" dirty="0" err="1">
                <a:solidFill>
                  <a:srgbClr val="FF0000"/>
                </a:solidFill>
              </a:rPr>
              <a:t>매나니</a:t>
            </a:r>
            <a:r>
              <a:rPr lang="ko-KR" altLang="en-US" sz="2000" dirty="0" err="1"/>
              <a:t>로</a:t>
            </a:r>
            <a:r>
              <a:rPr lang="ko-KR" altLang="en-US" sz="2000" dirty="0"/>
              <a:t> 와서 일을 하겠다고 한다</a:t>
            </a:r>
            <a:r>
              <a:rPr lang="en-US" altLang="ko-KR" sz="2000" dirty="0"/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삽이라도 있어야 땅을 파지 </a:t>
            </a:r>
            <a:r>
              <a:rPr lang="ko-KR" altLang="en-US" sz="2000" b="1" dirty="0" err="1">
                <a:solidFill>
                  <a:srgbClr val="FF0000"/>
                </a:solidFill>
              </a:rPr>
              <a:t>매나니</a:t>
            </a:r>
            <a:r>
              <a:rPr lang="ko-KR" altLang="en-US" sz="2000" dirty="0" err="1"/>
              <a:t>로야</a:t>
            </a:r>
            <a:r>
              <a:rPr lang="ko-KR" altLang="en-US" sz="2000" dirty="0"/>
              <a:t> 어떻게 하겠나</a:t>
            </a:r>
            <a:r>
              <a:rPr lang="en-US" altLang="ko-KR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SO</a:t>
            </a:r>
            <a:r>
              <a:rPr lang="ko-KR" altLang="en-US" sz="2000" dirty="0"/>
              <a:t>만 있으면 코딩은 </a:t>
            </a:r>
            <a:r>
              <a:rPr lang="ko-KR" altLang="en-US" sz="2000" b="1" dirty="0" err="1">
                <a:solidFill>
                  <a:srgbClr val="FF0000"/>
                </a:solidFill>
              </a:rPr>
              <a:t>매나니</a:t>
            </a:r>
            <a:r>
              <a:rPr lang="ko-KR" altLang="en-US" sz="2000" dirty="0" err="1"/>
              <a:t>로도</a:t>
            </a:r>
            <a:r>
              <a:rPr lang="ko-KR" altLang="en-US" sz="2000" dirty="0"/>
              <a:t> 할 수 있다고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10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2" y="610497"/>
            <a:ext cx="7777316" cy="5062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2336" y="5928851"/>
            <a:ext cx="76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IBM </a:t>
            </a:r>
            <a:r>
              <a:rPr lang="ko-KR" altLang="en-US" sz="2000" b="1" dirty="0" err="1"/>
              <a:t>딥블루</a:t>
            </a:r>
            <a:r>
              <a:rPr lang="ko-KR" altLang="en-US" sz="2000" dirty="0" err="1"/>
              <a:t>가</a:t>
            </a:r>
            <a:r>
              <a:rPr lang="ko-KR" altLang="en-US" sz="2000" dirty="0"/>
              <a:t> 체스 세계 </a:t>
            </a:r>
            <a:r>
              <a:rPr lang="ko-KR" altLang="en-US" sz="2000" dirty="0" err="1"/>
              <a:t>챔피온</a:t>
            </a:r>
            <a:r>
              <a:rPr lang="ko-KR" altLang="en-US" sz="2000" dirty="0"/>
              <a:t> </a:t>
            </a:r>
            <a:r>
              <a:rPr lang="ko-KR" altLang="en-US" sz="2000" b="1" dirty="0"/>
              <a:t>가리 </a:t>
            </a:r>
            <a:r>
              <a:rPr lang="ko-KR" altLang="en-US" sz="2000" b="1" dirty="0" err="1"/>
              <a:t>카스파로프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이기다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678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77" y="820762"/>
            <a:ext cx="5286047" cy="5051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6658" y="6017343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실존하는 단어</a:t>
            </a:r>
            <a:r>
              <a:rPr lang="en-US" altLang="ko-KR" dirty="0"/>
              <a:t>;;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46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다시 말해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단어의 의미는 해당 단어의 </a:t>
            </a:r>
            <a:r>
              <a:rPr lang="ko-KR" altLang="en-US" sz="2800" b="1" dirty="0">
                <a:solidFill>
                  <a:srgbClr val="FF0000"/>
                </a:solidFill>
                <a:latin typeface="Droid Serif, serif"/>
              </a:rPr>
              <a:t>문맥</a:t>
            </a:r>
            <a:r>
              <a:rPr lang="en-US" altLang="ko-KR" sz="2800" b="1" dirty="0">
                <a:solidFill>
                  <a:srgbClr val="FF0000"/>
                </a:solidFill>
                <a:latin typeface="Droid Serif, serif"/>
              </a:rPr>
              <a:t>(context)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이 담고 있다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.</a:t>
            </a:r>
            <a:endParaRPr lang="en-US" altLang="ko-KR" sz="2800" b="0" i="0" dirty="0">
              <a:solidFill>
                <a:srgbClr val="000000"/>
              </a:solidFill>
              <a:effectLst/>
              <a:latin typeface="Droid Serif, serif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4100051"/>
            <a:ext cx="7886700" cy="2076911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문맥</a:t>
            </a:r>
            <a:r>
              <a:rPr lang="en-US" altLang="ko-KR" sz="2000" dirty="0"/>
              <a:t>(context) := </a:t>
            </a:r>
            <a:r>
              <a:rPr lang="ko-KR" altLang="en-US" sz="2000" dirty="0"/>
              <a:t>정해진 구간</a:t>
            </a:r>
            <a:r>
              <a:rPr lang="en-US" altLang="ko-KR" sz="2000" dirty="0"/>
              <a:t>(window) </a:t>
            </a:r>
            <a:r>
              <a:rPr lang="ko-KR" altLang="en-US" sz="2000" dirty="0"/>
              <a:t>또는 문장</a:t>
            </a:r>
            <a:r>
              <a:rPr lang="en-US" altLang="ko-KR" sz="2000" dirty="0"/>
              <a:t>/</a:t>
            </a:r>
            <a:r>
              <a:rPr lang="ko-KR" altLang="en-US" sz="2000" dirty="0"/>
              <a:t>문서 내의 단어들</a:t>
            </a:r>
          </a:p>
          <a:p>
            <a:pPr lvl="1"/>
            <a:r>
              <a:rPr lang="ko-KR" altLang="en-US" sz="2000" dirty="0"/>
              <a:t>보통 영어의 구간은 좌우 </a:t>
            </a:r>
            <a:r>
              <a:rPr lang="en-US" altLang="ko-KR" sz="2000" dirty="0"/>
              <a:t>1-8</a:t>
            </a:r>
            <a:r>
              <a:rPr lang="ko-KR" altLang="en-US" sz="2000" dirty="0"/>
              <a:t>개 단어</a:t>
            </a:r>
            <a:r>
              <a:rPr lang="en-US" altLang="ko-KR" sz="2000" dirty="0"/>
              <a:t>, </a:t>
            </a:r>
            <a:r>
              <a:rPr lang="ko-KR" altLang="en-US" sz="2000" dirty="0"/>
              <a:t>총 </a:t>
            </a:r>
            <a:r>
              <a:rPr lang="en-US" altLang="ko-KR" sz="2000" dirty="0"/>
              <a:t>3-17</a:t>
            </a:r>
            <a:r>
              <a:rPr lang="ko-KR" altLang="en-US" sz="2000" dirty="0"/>
              <a:t>개 단어의 문맥을 </a:t>
            </a:r>
            <a:r>
              <a:rPr lang="ko-KR" altLang="en-US" sz="2000" dirty="0" smtClean="0"/>
              <a:t>본다</a:t>
            </a:r>
            <a:endParaRPr lang="ko-KR" altLang="en-US" sz="2000" dirty="0"/>
          </a:p>
          <a:p>
            <a:r>
              <a:rPr lang="ko-KR" altLang="en-US" sz="2000" dirty="0"/>
              <a:t>두 단어의 문맥이 비슷하면 </a:t>
            </a:r>
            <a:r>
              <a:rPr lang="en-US" altLang="ko-KR" sz="2000" dirty="0"/>
              <a:t>"</a:t>
            </a:r>
            <a:r>
              <a:rPr lang="ko-KR" altLang="en-US" sz="2000" dirty="0"/>
              <a:t>의미적</a:t>
            </a:r>
            <a:r>
              <a:rPr lang="en-US" altLang="ko-KR" sz="2000" dirty="0"/>
              <a:t>"</a:t>
            </a:r>
            <a:r>
              <a:rPr lang="ko-KR" altLang="en-US" sz="2000" dirty="0"/>
              <a:t>으로 유사한 단어</a:t>
            </a:r>
          </a:p>
          <a:p>
            <a:pPr lvl="1"/>
            <a:r>
              <a:rPr lang="en-US" altLang="ko-KR" sz="2000" dirty="0"/>
              <a:t>ex: "</a:t>
            </a:r>
            <a:r>
              <a:rPr lang="en-US" altLang="ko-KR" sz="2000" dirty="0" err="1"/>
              <a:t>PyCon</a:t>
            </a:r>
            <a:r>
              <a:rPr lang="en-US" altLang="ko-KR" sz="2000" dirty="0"/>
              <a:t>"</a:t>
            </a:r>
            <a:r>
              <a:rPr lang="ko-KR" altLang="en-US" sz="2000" dirty="0"/>
              <a:t>은 </a:t>
            </a:r>
            <a:r>
              <a:rPr lang="en-US" altLang="ko-KR" sz="2000" dirty="0"/>
              <a:t>"R"</a:t>
            </a:r>
            <a:r>
              <a:rPr lang="ko-KR" altLang="en-US" sz="2000" dirty="0"/>
              <a:t>보다 </a:t>
            </a:r>
            <a:r>
              <a:rPr lang="en-US" altLang="ko-KR" sz="2000" dirty="0"/>
              <a:t>"Python"</a:t>
            </a:r>
            <a:r>
              <a:rPr lang="ko-KR" altLang="en-US" sz="2000" dirty="0"/>
              <a:t>에 가깝다</a:t>
            </a:r>
            <a:r>
              <a:rPr lang="en-US" altLang="ko-KR" sz="2000" dirty="0"/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3" y="2195974"/>
            <a:ext cx="7644735" cy="13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1884" y="2605548"/>
            <a:ext cx="7020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"Co-occurrence"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두 </a:t>
            </a:r>
            <a:r>
              <a:rPr lang="ko-KR" altLang="en-US" sz="2000" dirty="0"/>
              <a:t>단어가 정해진 구간 내에서 동시에 등장함</a:t>
            </a:r>
          </a:p>
        </p:txBody>
      </p:sp>
    </p:spTree>
    <p:extLst>
      <p:ext uri="{BB962C8B-B14F-4D97-AF65-F5344CB8AC3E}">
        <p14:creationId xmlns:p14="http://schemas.microsoft.com/office/powerpoint/2010/main" val="301520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74959"/>
            <a:ext cx="7886700" cy="1325563"/>
          </a:xfrm>
        </p:spPr>
        <p:txBody>
          <a:bodyPr anchor="t">
            <a:norm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+mn-ea"/>
                <a:ea typeface="+mn-ea"/>
              </a:rPr>
              <a:t>Co-occurrence</a:t>
            </a:r>
            <a:r>
              <a:rPr lang="ko-KR" altLang="en-US" sz="3200" dirty="0">
                <a:solidFill>
                  <a:srgbClr val="000000"/>
                </a:solidFill>
                <a:latin typeface="+mn-ea"/>
                <a:ea typeface="+mn-ea"/>
              </a:rPr>
              <a:t>를 정의하는 두 가지 방법</a:t>
            </a:r>
            <a:endParaRPr lang="ko-KR" altLang="en-US" sz="32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ko-KR" sz="2000" b="1" dirty="0" smtClean="0">
                <a:solidFill>
                  <a:srgbClr val="FF0000"/>
                </a:solidFill>
                <a:latin typeface="+mn-ea"/>
              </a:rPr>
              <a:t>Term-document </a:t>
            </a:r>
            <a:r>
              <a:rPr lang="ko-KR" altLang="ko-KR" sz="2000" b="1" dirty="0">
                <a:solidFill>
                  <a:srgbClr val="FF0000"/>
                </a:solidFill>
                <a:latin typeface="+mn-ea"/>
              </a:rPr>
              <a:t>matrix</a:t>
            </a:r>
            <a:r>
              <a:rPr lang="ko-KR" altLang="ko-KR" sz="2000" dirty="0">
                <a:solidFill>
                  <a:srgbClr val="000000"/>
                </a:solidFill>
                <a:latin typeface="+mn-ea"/>
              </a:rPr>
              <a:t> (</a:t>
            </a:r>
            <a:r>
              <a:rPr lang="ko-KR" altLang="ko-KR" sz="2400" dirty="0">
                <a:solidFill>
                  <a:srgbClr val="000000"/>
                </a:solidFill>
                <a:latin typeface="+mn-ea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td</a:t>
            </a:r>
            <a:r>
              <a:rPr lang="ko-KR" altLang="ko-KR" sz="2400" dirty="0">
                <a:solidFill>
                  <a:srgbClr val="000000"/>
                </a:solidFill>
                <a:latin typeface="+mn-ea"/>
              </a:rPr>
              <a:t>∈R</a:t>
            </a: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|V|×M</a:t>
            </a:r>
            <a:r>
              <a:rPr lang="ko-KR" altLang="ko-KR" sz="2000" dirty="0">
                <a:solidFill>
                  <a:srgbClr val="000000"/>
                </a:solidFill>
                <a:latin typeface="+mn-ea"/>
              </a:rPr>
              <a:t>Xtd∈R|V|×M): 한 문서에 같이 등장하면 비슷한 단어</a:t>
            </a:r>
            <a:endParaRPr lang="ko-KR" altLang="ko-KR" sz="500" dirty="0">
              <a:latin typeface="+mn-ea"/>
            </a:endParaRPr>
          </a:p>
          <a:p>
            <a:pPr lv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Computation이 문서의 개수 MM에 비례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</a:rPr>
              <a:t>(!)</a:t>
            </a:r>
            <a:endParaRPr lang="en-US" altLang="ko-KR" sz="160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marL="457200" lvl="0" indent="-457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ko-KR" altLang="ko-KR" sz="2000" b="1" dirty="0">
                <a:solidFill>
                  <a:srgbClr val="FF0000"/>
                </a:solidFill>
                <a:latin typeface="+mn-ea"/>
              </a:rPr>
              <a:t>Term-term matrix</a:t>
            </a:r>
            <a:r>
              <a:rPr lang="ko-KR" altLang="ko-KR" sz="2000" dirty="0">
                <a:solidFill>
                  <a:srgbClr val="000000"/>
                </a:solidFill>
                <a:latin typeface="+mn-ea"/>
              </a:rPr>
              <a:t> (</a:t>
            </a:r>
            <a:r>
              <a:rPr lang="ko-KR" altLang="ko-KR" sz="2400" dirty="0">
                <a:solidFill>
                  <a:srgbClr val="000000"/>
                </a:solidFill>
                <a:latin typeface="+mn-ea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tt</a:t>
            </a:r>
            <a:r>
              <a:rPr lang="ko-KR" altLang="ko-KR" sz="2400" dirty="0">
                <a:solidFill>
                  <a:srgbClr val="000000"/>
                </a:solidFill>
                <a:latin typeface="+mn-ea"/>
              </a:rPr>
              <a:t>∈R</a:t>
            </a: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|V|×|V|</a:t>
            </a:r>
            <a:r>
              <a:rPr lang="ko-KR" altLang="ko-KR" sz="2000" dirty="0">
                <a:solidFill>
                  <a:srgbClr val="000000"/>
                </a:solidFill>
                <a:latin typeface="+mn-ea"/>
              </a:rPr>
              <a:t>Xtt∈R|V|×|V|): 단어가 문맥 내에 같이 존재하면 비슷한 단어</a:t>
            </a:r>
            <a:endParaRPr lang="ko-KR" altLang="ko-KR" sz="500" dirty="0">
              <a:latin typeface="+mn-ea"/>
            </a:endParaRPr>
          </a:p>
          <a:p>
            <a:pPr lv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문맥의 길이가 짧을수록 syntactic, 길수록 semantic 정보를 포함</a:t>
            </a:r>
          </a:p>
          <a:p>
            <a:pPr lv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+mn-ea"/>
              </a:rPr>
              <a:t>앞뒤로 단어를 두 개씩 보는 경우 (문맥의 길이==5):</a:t>
            </a: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168797"/>
            <a:ext cx="7632848" cy="522351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</a:rPr>
              <a:t>  documents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= [[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나는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 err="1">
                <a:solidFill>
                  <a:srgbClr val="880000"/>
                </a:solidFill>
                <a:latin typeface="+mn-ea"/>
                <a:ea typeface="+mn-ea"/>
              </a:rPr>
              <a:t>파이썬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이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좋다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],</a:t>
            </a: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</a:rPr>
              <a:t>                     [</a:t>
            </a:r>
            <a:r>
              <a:rPr lang="en-US" altLang="ko-KR" sz="1100" dirty="0" smtClean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나는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"R"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이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100" dirty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ko-KR" altLang="en-US" sz="1100" dirty="0">
                <a:solidFill>
                  <a:srgbClr val="880000"/>
                </a:solidFill>
                <a:latin typeface="+mn-ea"/>
                <a:ea typeface="+mn-ea"/>
              </a:rPr>
              <a:t>좋다</a:t>
            </a:r>
            <a:r>
              <a:rPr lang="en-US" altLang="ko-KR" sz="1100" dirty="0" smtClean="0">
                <a:solidFill>
                  <a:srgbClr val="880000"/>
                </a:solidFill>
                <a:latin typeface="+mn-ea"/>
                <a:ea typeface="+mn-ea"/>
              </a:rPr>
              <a:t>"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</a:rPr>
              <a:t>]]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2939846"/>
            <a:ext cx="7632848" cy="108141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x_td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[[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>
                <a:solidFill>
                  <a:srgbClr val="888888"/>
                </a:solidFill>
                <a:latin typeface="+mn-ea"/>
              </a:rPr>
              <a:t>나는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 err="1">
                <a:solidFill>
                  <a:srgbClr val="888888"/>
                </a:solidFill>
                <a:latin typeface="+mn-ea"/>
              </a:rPr>
              <a:t>파이썬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R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>
                <a:solidFill>
                  <a:srgbClr val="888888"/>
                </a:solidFill>
                <a:latin typeface="+mn-ea"/>
              </a:rPr>
              <a:t>이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]]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>
                <a:solidFill>
                  <a:srgbClr val="888888"/>
                </a:solidFill>
                <a:latin typeface="+mn-ea"/>
              </a:rPr>
              <a:t>좋다</a:t>
            </a:r>
            <a:endParaRPr lang="ko-KR" altLang="en-US" sz="11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5456627"/>
            <a:ext cx="7632848" cy="108141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x_tt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[[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>
                <a:solidFill>
                  <a:srgbClr val="888888"/>
                </a:solidFill>
                <a:latin typeface="+mn-ea"/>
              </a:rPr>
              <a:t>나는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 err="1">
                <a:solidFill>
                  <a:srgbClr val="888888"/>
                </a:solidFill>
                <a:latin typeface="+mn-ea"/>
              </a:rPr>
              <a:t>파이썬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R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 smtClean="0">
                <a:solidFill>
                  <a:srgbClr val="888888"/>
                </a:solidFill>
                <a:latin typeface="+mn-ea"/>
              </a:rPr>
              <a:t>이</a:t>
            </a:r>
            <a:endParaRPr lang="en-US" altLang="ko-KR" sz="1100" dirty="0" smtClean="0">
              <a:solidFill>
                <a:srgbClr val="888888"/>
              </a:solidFill>
              <a:latin typeface="+mn-ea"/>
            </a:endParaRPr>
          </a:p>
          <a:p>
            <a:pPr algn="l"/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       [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>
                <a:solidFill>
                  <a:srgbClr val="008800"/>
                </a:solidFill>
                <a:latin typeface="+mn-ea"/>
              </a:rPr>
              <a:t>2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dirty="0" smtClean="0">
                <a:solidFill>
                  <a:srgbClr val="008800"/>
                </a:solidFill>
                <a:latin typeface="+mn-ea"/>
              </a:rPr>
              <a:t>0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], </a:t>
            </a:r>
            <a:r>
              <a:rPr lang="en-US" altLang="ko-KR" sz="1100" dirty="0">
                <a:solidFill>
                  <a:srgbClr val="888888"/>
                </a:solidFill>
                <a:latin typeface="+mn-ea"/>
              </a:rPr>
              <a:t># </a:t>
            </a:r>
            <a:r>
              <a:rPr lang="ko-KR" altLang="en-US" sz="1100" dirty="0" smtClean="0">
                <a:solidFill>
                  <a:srgbClr val="888888"/>
                </a:solidFill>
                <a:latin typeface="+mn-ea"/>
              </a:rPr>
              <a:t>좋다</a:t>
            </a:r>
            <a:endParaRPr lang="ko-KR" altLang="en-US" sz="11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5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Co-occurrence matrix</a:t>
            </a:r>
            <a:r>
              <a:rPr lang="ko-KR" altLang="en-US" sz="2800" dirty="0"/>
              <a:t>를 있는 그대로 이용해도 단어 간 </a:t>
            </a:r>
            <a:r>
              <a:rPr lang="ko-KR" altLang="en-US" sz="2800" dirty="0" err="1"/>
              <a:t>유사도를</a:t>
            </a:r>
            <a:r>
              <a:rPr lang="ko-KR" altLang="en-US" sz="2800" dirty="0"/>
              <a:t> 구할 수는 있다</a:t>
            </a:r>
            <a:r>
              <a:rPr lang="en-US" altLang="ko-KR" sz="2800" dirty="0"/>
              <a:t>.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4100051"/>
            <a:ext cx="7886700" cy="2076911"/>
          </a:xfrm>
        </p:spPr>
        <p:txBody>
          <a:bodyPr>
            <a:noAutofit/>
          </a:bodyPr>
          <a:lstStyle/>
          <a:p>
            <a:endParaRPr lang="ko-KR" altLang="en-US" sz="2000" dirty="0"/>
          </a:p>
          <a:p>
            <a:r>
              <a:rPr lang="ko-KR" altLang="en-US" sz="2000" dirty="0"/>
              <a:t>하지만</a:t>
            </a:r>
            <a:r>
              <a:rPr lang="en-US" altLang="ko-KR" sz="2000" dirty="0"/>
              <a:t>:</a:t>
            </a:r>
          </a:p>
          <a:p>
            <a:pPr lvl="1"/>
            <a:r>
              <a:rPr lang="ko-KR" altLang="en-US" sz="1800" dirty="0"/>
              <a:t>값들이 너무 </a:t>
            </a:r>
            <a:r>
              <a:rPr lang="en-US" altLang="ko-KR" sz="1800" dirty="0"/>
              <a:t>skewed </a:t>
            </a:r>
            <a:r>
              <a:rPr lang="ko-KR" altLang="en-US" sz="1800" dirty="0"/>
              <a:t>되어 있고 </a:t>
            </a:r>
            <a:r>
              <a:rPr lang="en-US" altLang="ko-KR" sz="1800" dirty="0"/>
              <a:t>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빈도 높은 단어와 낮은 단어의 격차가 큼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정보성 낮은 단어 때문에 </a:t>
            </a:r>
            <a:r>
              <a:rPr lang="en-US" altLang="ko-KR" sz="1800" dirty="0"/>
              <a:t>discriminative</a:t>
            </a:r>
            <a:r>
              <a:rPr lang="ko-KR" altLang="en-US" sz="1800" dirty="0"/>
              <a:t>하지 않음 </a:t>
            </a:r>
            <a:r>
              <a:rPr lang="en-US" altLang="ko-KR" sz="1800" dirty="0"/>
              <a:t>(ex: list('</a:t>
            </a:r>
            <a:r>
              <a:rPr lang="ko-KR" altLang="en-US" sz="1800" dirty="0" err="1"/>
              <a:t>은는이가</a:t>
            </a:r>
            <a:r>
              <a:rPr lang="en-US" altLang="ko-KR" sz="1800" dirty="0"/>
              <a:t>'))</a:t>
            </a:r>
          </a:p>
          <a:p>
            <a:r>
              <a:rPr lang="ko-KR" altLang="en-US" sz="2000" dirty="0"/>
              <a:t>유사도 정보가 담긴 단어 벡터를 구하는 더 나은 방법은</a:t>
            </a:r>
            <a:r>
              <a:rPr lang="en-US" altLang="ko-KR" sz="2000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880097"/>
            <a:ext cx="7669161" cy="2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n-ea"/>
                <a:cs typeface="Times New Roman" panose="02020603050405020304" pitchFamily="18" charset="0"/>
              </a:rPr>
              <a:t>Neural </a:t>
            </a:r>
            <a:r>
              <a:rPr lang="en-US" altLang="ko-KR" sz="3200" dirty="0" err="1">
                <a:latin typeface="+mn-ea"/>
                <a:cs typeface="Times New Roman" panose="02020603050405020304" pitchFamily="18" charset="0"/>
              </a:rPr>
              <a:t>embeddings</a:t>
            </a:r>
            <a:endParaRPr lang="en-US" altLang="ko-KR" sz="32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592819"/>
            <a:ext cx="7886700" cy="2076911"/>
          </a:xfrm>
        </p:spPr>
        <p:txBody>
          <a:bodyPr>
            <a:noAutofit/>
          </a:bodyPr>
          <a:lstStyle/>
          <a:p>
            <a:r>
              <a:rPr lang="ko-KR" altLang="en-US" sz="1800" dirty="0" smtClean="0"/>
              <a:t>아이디어</a:t>
            </a:r>
            <a:r>
              <a:rPr lang="en-US" altLang="ko-KR" sz="1800" dirty="0"/>
              <a:t>: </a:t>
            </a:r>
            <a:r>
              <a:rPr lang="ko-KR" altLang="en-US" sz="1800" dirty="0"/>
              <a:t>문맥에 있는 단어를 예측하라</a:t>
            </a:r>
            <a:r>
              <a:rPr lang="en-US" altLang="ko-KR" sz="1800" dirty="0"/>
              <a:t>!</a:t>
            </a:r>
          </a:p>
          <a:p>
            <a:pPr lvl="1"/>
            <a:r>
              <a:rPr lang="ko-KR" altLang="en-US" sz="1600" dirty="0"/>
              <a:t>언어 모델</a:t>
            </a:r>
            <a:r>
              <a:rPr lang="en-US" altLang="ko-KR" sz="1600" dirty="0"/>
              <a:t>(language model) </a:t>
            </a:r>
            <a:r>
              <a:rPr lang="ko-KR" altLang="en-US" sz="1600" dirty="0"/>
              <a:t>활용</a:t>
            </a:r>
          </a:p>
          <a:p>
            <a:pPr lvl="1"/>
            <a:r>
              <a:rPr lang="en-US" altLang="ko-KR" sz="1600" dirty="0"/>
              <a:t>ex: ["</a:t>
            </a:r>
            <a:r>
              <a:rPr lang="ko-KR" altLang="en-US" sz="1600" dirty="0"/>
              <a:t>나는</a:t>
            </a:r>
            <a:r>
              <a:rPr lang="en-US" altLang="ko-KR" sz="1600" dirty="0"/>
              <a:t>", "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", "</a:t>
            </a:r>
            <a:r>
              <a:rPr lang="ko-KR" altLang="en-US" sz="1600" dirty="0"/>
              <a:t>이</a:t>
            </a:r>
            <a:r>
              <a:rPr lang="en-US" altLang="ko-KR" sz="1600" dirty="0"/>
              <a:t>", "</a:t>
            </a:r>
            <a:r>
              <a:rPr lang="ko-KR" altLang="en-US" sz="1600" dirty="0"/>
              <a:t>좋다</a:t>
            </a:r>
            <a:r>
              <a:rPr lang="en-US" altLang="ko-KR" sz="1600" dirty="0"/>
              <a:t>"] </a:t>
            </a:r>
            <a:r>
              <a:rPr lang="ko-KR" altLang="en-US" sz="1600" dirty="0"/>
              <a:t>다음에 뭐가 나올까</a:t>
            </a:r>
            <a:r>
              <a:rPr lang="en-US" altLang="ko-KR" sz="1600" dirty="0"/>
              <a:t>? (ex: "!", ".""?")</a:t>
            </a:r>
          </a:p>
          <a:p>
            <a:r>
              <a:rPr lang="ko-KR" altLang="en-US" sz="1800" dirty="0"/>
              <a:t>그리고</a:t>
            </a:r>
            <a:r>
              <a:rPr lang="en-US" altLang="ko-KR" sz="1800" dirty="0"/>
              <a:t>, </a:t>
            </a:r>
            <a:r>
              <a:rPr lang="ko-KR" altLang="en-US" sz="1800" dirty="0"/>
              <a:t>학습할 때 </a:t>
            </a:r>
            <a:r>
              <a:rPr lang="ko-KR" altLang="en-US" sz="1800" dirty="0" err="1"/>
              <a:t>뉴럴넷을</a:t>
            </a:r>
            <a:r>
              <a:rPr lang="ko-KR" altLang="en-US" sz="1800" dirty="0"/>
              <a:t> 쓰자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096342"/>
            <a:ext cx="3911600" cy="355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8228" y="4699371"/>
            <a:ext cx="1927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Neural network language model (NNLM)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7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word2vec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592819"/>
            <a:ext cx="7886700" cy="2076911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요즘 </a:t>
            </a:r>
            <a:r>
              <a:rPr lang="ko-KR" altLang="en-US" sz="1800" dirty="0" err="1"/>
              <a:t>핫한</a:t>
            </a:r>
            <a:r>
              <a:rPr lang="ko-KR" altLang="en-US" sz="1800" dirty="0"/>
              <a:t> </a:t>
            </a:r>
            <a:r>
              <a:rPr lang="en-US" altLang="ko-KR" sz="1800" dirty="0"/>
              <a:t>T. </a:t>
            </a:r>
            <a:r>
              <a:rPr lang="en-US" altLang="ko-KR" sz="1800" dirty="0" err="1"/>
              <a:t>Mikolov</a:t>
            </a:r>
            <a:r>
              <a:rPr lang="ko-KR" altLang="en-US" sz="1800" dirty="0"/>
              <a:t>의 </a:t>
            </a:r>
            <a:r>
              <a:rPr lang="en-US" altLang="ko-KR" sz="1800" dirty="0"/>
              <a:t>word2vec</a:t>
            </a:r>
            <a:r>
              <a:rPr lang="ko-KR" altLang="en-US" sz="1800" dirty="0"/>
              <a:t>도 </a:t>
            </a:r>
            <a:r>
              <a:rPr lang="en-US" altLang="ko-KR" sz="1800" dirty="0"/>
              <a:t>neural embedding</a:t>
            </a:r>
          </a:p>
          <a:p>
            <a:r>
              <a:rPr lang="ko-KR" altLang="en-US" sz="1800" dirty="0"/>
              <a:t>각종 계산 트릭을 적용해서 </a:t>
            </a:r>
            <a:r>
              <a:rPr lang="ko-KR" altLang="en-US" sz="1800" dirty="0" err="1"/>
              <a:t>컴퓨테이션이</a:t>
            </a:r>
            <a:r>
              <a:rPr lang="ko-KR" altLang="en-US" sz="1800" dirty="0"/>
              <a:t> 빨라짐</a:t>
            </a:r>
            <a:r>
              <a:rPr lang="en-US" altLang="ko-KR" sz="1800" dirty="0"/>
              <a:t>! (n</a:t>
            </a:r>
            <a:r>
              <a:rPr lang="ko-KR" altLang="en-US" sz="1800" dirty="0"/>
              <a:t>일 </a:t>
            </a:r>
            <a:r>
              <a:rPr lang="en-US" altLang="ko-KR" sz="1800" dirty="0"/>
              <a:t>-&gt; m</a:t>
            </a:r>
            <a:r>
              <a:rPr lang="ko-KR" altLang="en-US" sz="1800" dirty="0"/>
              <a:t>시간</a:t>
            </a:r>
            <a:r>
              <a:rPr lang="en-US" altLang="ko-KR" sz="18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611610"/>
            <a:ext cx="8277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Refresher: The simple word2vec model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Main cost function J</a:t>
            </a:r>
            <a:r>
              <a:rPr lang="en-US" altLang="ko-KR" sz="2000" dirty="0" smtClean="0">
                <a:latin typeface="+mn-ea"/>
              </a:rPr>
              <a:t>: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With </a:t>
            </a:r>
            <a:r>
              <a:rPr lang="en-US" altLang="ko-KR" sz="2000" dirty="0">
                <a:latin typeface="+mn-ea"/>
              </a:rPr>
              <a:t>probabilities defined as</a:t>
            </a:r>
            <a:r>
              <a:rPr lang="en-US" altLang="ko-KR" sz="2000" dirty="0" smtClean="0">
                <a:latin typeface="+mn-ea"/>
              </a:rPr>
              <a:t>: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We </a:t>
            </a:r>
            <a:r>
              <a:rPr lang="en-US" altLang="ko-KR" sz="2000" dirty="0">
                <a:latin typeface="+mn-ea"/>
              </a:rPr>
              <a:t>derived the gradient for the internal vectors </a:t>
            </a:r>
            <a:r>
              <a:rPr lang="en-US" altLang="ko-KR" sz="2000" dirty="0" err="1">
                <a:latin typeface="+mn-ea"/>
              </a:rPr>
              <a:t>v</a:t>
            </a:r>
            <a:r>
              <a:rPr lang="en-US" altLang="ko-KR" sz="2000" baseline="-25000" dirty="0" err="1">
                <a:latin typeface="+mn-ea"/>
              </a:rPr>
              <a:t>c</a:t>
            </a:r>
            <a:endParaRPr lang="ko-KR" altLang="en-US" sz="2000" baseline="-25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78" y="2446111"/>
            <a:ext cx="4159045" cy="759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78" y="4085502"/>
            <a:ext cx="2571135" cy="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Calculating all gradients!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We went through gradients for each center vector v in a window</a:t>
            </a:r>
          </a:p>
          <a:p>
            <a:r>
              <a:rPr lang="en-US" altLang="ko-KR" sz="2000" dirty="0" smtClean="0">
                <a:latin typeface="+mn-ea"/>
              </a:rPr>
              <a:t>We </a:t>
            </a:r>
            <a:r>
              <a:rPr lang="en-US" altLang="ko-KR" sz="2000" dirty="0">
                <a:latin typeface="+mn-ea"/>
              </a:rPr>
              <a:t>also need gradients for outside vectors u</a:t>
            </a:r>
          </a:p>
          <a:p>
            <a:r>
              <a:rPr lang="en-US" altLang="ko-KR" sz="2000" dirty="0" smtClean="0">
                <a:latin typeface="+mn-ea"/>
              </a:rPr>
              <a:t>Derive </a:t>
            </a:r>
            <a:r>
              <a:rPr lang="en-US" altLang="ko-KR" sz="2000" dirty="0">
                <a:latin typeface="+mn-ea"/>
              </a:rPr>
              <a:t>at home!</a:t>
            </a:r>
          </a:p>
          <a:p>
            <a:r>
              <a:rPr lang="en-US" altLang="ko-KR" sz="2000" dirty="0" smtClean="0">
                <a:latin typeface="+mn-ea"/>
              </a:rPr>
              <a:t>Generally </a:t>
            </a:r>
            <a:r>
              <a:rPr lang="en-US" altLang="ko-KR" sz="2000" dirty="0">
                <a:latin typeface="+mn-ea"/>
              </a:rPr>
              <a:t>in each window we will compute updates for </a:t>
            </a:r>
            <a:r>
              <a:rPr lang="en-US" altLang="ko-KR" sz="2000" dirty="0" smtClean="0">
                <a:latin typeface="+mn-ea"/>
              </a:rPr>
              <a:t>all parameters </a:t>
            </a:r>
            <a:r>
              <a:rPr lang="en-US" altLang="ko-KR" sz="2000" dirty="0">
                <a:latin typeface="+mn-ea"/>
              </a:rPr>
              <a:t>that are being used in that window.</a:t>
            </a:r>
          </a:p>
          <a:p>
            <a:r>
              <a:rPr lang="en-US" altLang="ko-KR" sz="2000" dirty="0" smtClean="0">
                <a:latin typeface="+mn-ea"/>
              </a:rPr>
              <a:t>For </a:t>
            </a:r>
            <a:r>
              <a:rPr lang="en-US" altLang="ko-KR" sz="2000" dirty="0">
                <a:latin typeface="+mn-ea"/>
              </a:rPr>
              <a:t>example window size c = 1, sentence:</a:t>
            </a:r>
          </a:p>
          <a:p>
            <a:pPr marL="0" indent="0" algn="ctr">
              <a:buNone/>
            </a:pPr>
            <a:r>
              <a:rPr lang="en-US" altLang="ko-KR" sz="2000" dirty="0">
                <a:latin typeface="+mn-ea"/>
              </a:rPr>
              <a:t>“I like learning </a:t>
            </a:r>
            <a:r>
              <a:rPr lang="en-US" altLang="ko-KR" sz="2000" dirty="0" smtClean="0">
                <a:latin typeface="+mn-ea"/>
              </a:rPr>
              <a:t>.”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First </a:t>
            </a:r>
            <a:r>
              <a:rPr lang="en-US" altLang="ko-KR" sz="2000" dirty="0">
                <a:latin typeface="+mn-ea"/>
              </a:rPr>
              <a:t>window computes gradients for:</a:t>
            </a:r>
          </a:p>
          <a:p>
            <a:pPr lvl="1"/>
            <a:r>
              <a:rPr lang="en-US" altLang="ko-KR" sz="1800" dirty="0" smtClean="0">
                <a:latin typeface="+mn-ea"/>
              </a:rPr>
              <a:t>internal </a:t>
            </a:r>
            <a:r>
              <a:rPr lang="en-US" altLang="ko-KR" sz="1800" dirty="0">
                <a:latin typeface="+mn-ea"/>
              </a:rPr>
              <a:t>vector </a:t>
            </a:r>
            <a:r>
              <a:rPr lang="en-US" altLang="ko-KR" sz="1800" dirty="0" err="1">
                <a:latin typeface="+mn-ea"/>
              </a:rPr>
              <a:t>v</a:t>
            </a:r>
            <a:r>
              <a:rPr lang="en-US" altLang="ko-KR" sz="1800" baseline="-25000" dirty="0" err="1">
                <a:latin typeface="+mn-ea"/>
              </a:rPr>
              <a:t>like</a:t>
            </a:r>
            <a:r>
              <a:rPr lang="en-US" altLang="ko-KR" sz="1800" dirty="0">
                <a:latin typeface="+mn-ea"/>
              </a:rPr>
              <a:t> and external vectors </a:t>
            </a:r>
            <a:r>
              <a:rPr lang="en-US" altLang="ko-KR" sz="1800" dirty="0" err="1">
                <a:latin typeface="+mn-ea"/>
              </a:rPr>
              <a:t>u</a:t>
            </a:r>
            <a:r>
              <a:rPr lang="en-US" altLang="ko-KR" sz="1800" baseline="-25000" dirty="0" err="1">
                <a:latin typeface="+mn-ea"/>
              </a:rPr>
              <a:t>I</a:t>
            </a:r>
            <a:r>
              <a:rPr lang="en-US" altLang="ko-KR" sz="1800" dirty="0">
                <a:latin typeface="+mn-ea"/>
              </a:rPr>
              <a:t> and </a:t>
            </a:r>
            <a:r>
              <a:rPr lang="en-US" altLang="ko-KR" sz="1800" dirty="0" err="1">
                <a:latin typeface="+mn-ea"/>
              </a:rPr>
              <a:t>u</a:t>
            </a:r>
            <a:r>
              <a:rPr lang="en-US" altLang="ko-KR" sz="1800" baseline="-25000" dirty="0" err="1">
                <a:latin typeface="+mn-ea"/>
              </a:rPr>
              <a:t>learning</a:t>
            </a:r>
            <a:endParaRPr lang="en-US" altLang="ko-KR" sz="1800" baseline="-25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Next </a:t>
            </a:r>
            <a:r>
              <a:rPr lang="en-US" altLang="ko-KR" sz="2000" dirty="0">
                <a:latin typeface="+mn-ea"/>
              </a:rPr>
              <a:t>window in that sentence</a:t>
            </a:r>
            <a:r>
              <a:rPr lang="en-US" altLang="ko-KR" sz="2000" dirty="0" smtClean="0">
                <a:latin typeface="+mn-ea"/>
              </a:rPr>
              <a:t>?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087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Compute all vector gradients!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We often define the set of ALL parameters in a model in </a:t>
            </a:r>
            <a:r>
              <a:rPr lang="en-US" altLang="ko-KR" sz="2000" dirty="0" smtClean="0">
                <a:latin typeface="+mj-ea"/>
                <a:ea typeface="+mj-ea"/>
              </a:rPr>
              <a:t>terms of </a:t>
            </a:r>
            <a:r>
              <a:rPr lang="en-US" altLang="ko-KR" sz="2000" dirty="0">
                <a:latin typeface="+mj-ea"/>
                <a:ea typeface="+mj-ea"/>
              </a:rPr>
              <a:t>one long </a:t>
            </a:r>
            <a:r>
              <a:rPr lang="en-US" altLang="ko-KR" sz="2000" dirty="0" smtClean="0">
                <a:latin typeface="+mj-ea"/>
                <a:ea typeface="+mj-ea"/>
              </a:rPr>
              <a:t>vector </a:t>
            </a:r>
            <a:r>
              <a:rPr lang="el-GR" altLang="ko-KR" sz="2000" i="1" dirty="0">
                <a:latin typeface="+mj-ea"/>
              </a:rPr>
              <a:t>θ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In </a:t>
            </a:r>
            <a:r>
              <a:rPr lang="en-US" altLang="ko-KR" sz="2000" dirty="0">
                <a:latin typeface="+mj-ea"/>
                <a:ea typeface="+mj-ea"/>
              </a:rPr>
              <a:t>our case </a:t>
            </a:r>
            <a:r>
              <a:rPr lang="en-US" altLang="ko-KR" sz="2000" dirty="0" smtClean="0">
                <a:latin typeface="+mj-ea"/>
                <a:ea typeface="+mj-ea"/>
              </a:rPr>
              <a:t>with d-dimensional vectors and V </a:t>
            </a:r>
            <a:r>
              <a:rPr lang="en-US" altLang="ko-KR" sz="2000" dirty="0">
                <a:latin typeface="+mj-ea"/>
                <a:ea typeface="+mj-ea"/>
              </a:rPr>
              <a:t>many words: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59" y="3306942"/>
            <a:ext cx="3195483" cy="30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8" y="344551"/>
            <a:ext cx="8731045" cy="61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To minimize </a:t>
            </a:r>
            <a:r>
              <a:rPr lang="en-US" altLang="ko-KR" sz="2000" i="1" dirty="0" smtClean="0">
                <a:latin typeface="+mj-ea"/>
                <a:ea typeface="+mj-ea"/>
              </a:rPr>
              <a:t>J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l-GR" altLang="ko-KR" sz="2000" i="1" dirty="0" smtClean="0">
                <a:latin typeface="+mj-ea"/>
              </a:rPr>
              <a:t>θ</a:t>
            </a:r>
            <a:r>
              <a:rPr lang="en-US" altLang="ko-KR" sz="2000" dirty="0" smtClean="0">
                <a:latin typeface="+mj-ea"/>
                <a:ea typeface="+mj-ea"/>
              </a:rPr>
              <a:t>) over </a:t>
            </a:r>
            <a:r>
              <a:rPr lang="en-US" altLang="ko-KR" sz="2000" dirty="0">
                <a:latin typeface="+mj-ea"/>
                <a:ea typeface="+mj-ea"/>
              </a:rPr>
              <a:t>the full batch (the entire training data</a:t>
            </a:r>
            <a:r>
              <a:rPr lang="en-US" altLang="ko-KR" sz="2000" dirty="0" smtClean="0">
                <a:latin typeface="+mj-ea"/>
                <a:ea typeface="+mj-ea"/>
              </a:rPr>
              <a:t>) would </a:t>
            </a:r>
            <a:r>
              <a:rPr lang="en-US" altLang="ko-KR" sz="2000" dirty="0">
                <a:latin typeface="+mj-ea"/>
                <a:ea typeface="+mj-ea"/>
              </a:rPr>
              <a:t>require us to compute gradients for all </a:t>
            </a:r>
            <a:r>
              <a:rPr lang="en-US" altLang="ko-KR" sz="2000" dirty="0" smtClean="0">
                <a:latin typeface="+mj-ea"/>
                <a:ea typeface="+mj-ea"/>
              </a:rPr>
              <a:t>windows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Updates </a:t>
            </a:r>
            <a:r>
              <a:rPr lang="en-US" altLang="ko-KR" sz="2000" dirty="0">
                <a:latin typeface="+mj-ea"/>
                <a:ea typeface="+mj-ea"/>
              </a:rPr>
              <a:t>would be for each element of μ </a:t>
            </a:r>
            <a:r>
              <a:rPr lang="en-US" altLang="ko-KR" sz="2000" dirty="0" smtClean="0">
                <a:latin typeface="+mj-ea"/>
                <a:ea typeface="+mj-ea"/>
              </a:rPr>
              <a:t>: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With </a:t>
            </a:r>
            <a:r>
              <a:rPr lang="en-US" altLang="ko-KR" sz="2000" dirty="0">
                <a:latin typeface="+mj-ea"/>
                <a:ea typeface="+mj-ea"/>
              </a:rPr>
              <a:t>step size ®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In </a:t>
            </a:r>
            <a:r>
              <a:rPr lang="en-US" altLang="ko-KR" sz="2000" dirty="0">
                <a:latin typeface="+mj-ea"/>
                <a:ea typeface="+mj-ea"/>
              </a:rPr>
              <a:t>matrix notation for all parameters</a:t>
            </a:r>
            <a:r>
              <a:rPr lang="en-US" altLang="ko-KR" sz="2000" dirty="0" smtClean="0">
                <a:latin typeface="+mj-ea"/>
                <a:ea typeface="+mj-ea"/>
              </a:rPr>
              <a:t>: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10" y="3407020"/>
            <a:ext cx="2920181" cy="486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10" y="5146570"/>
            <a:ext cx="2920181" cy="3775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10" y="5869481"/>
            <a:ext cx="2920181" cy="3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2" y="1799304"/>
            <a:ext cx="5552037" cy="46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957387"/>
            <a:ext cx="48387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ko-KR" sz="3200" b="1" dirty="0">
                <a:latin typeface="+mn-ea"/>
                <a:ea typeface="+mn-ea"/>
              </a:rPr>
              <a:t>Vanilla Gradient Descent </a:t>
            </a:r>
            <a:r>
              <a:rPr lang="fr-FR" altLang="ko-KR" sz="3200" b="1" dirty="0" smtClean="0">
                <a:latin typeface="+mn-ea"/>
                <a:ea typeface="+mn-ea"/>
              </a:rPr>
              <a:t>Code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52" y="2796160"/>
            <a:ext cx="2772697" cy="3360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3703533"/>
            <a:ext cx="58769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Intuition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For a simple convex function over two parameters.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Contour </a:t>
            </a:r>
            <a:r>
              <a:rPr lang="en-US" altLang="ko-KR" sz="2000" dirty="0">
                <a:latin typeface="+mj-ea"/>
                <a:ea typeface="+mj-ea"/>
              </a:rPr>
              <a:t>lines show levels of objective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70" y="3185654"/>
            <a:ext cx="3363860" cy="33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20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Stochastic 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But Corpus may have 40B tokens and windows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You </a:t>
            </a:r>
            <a:r>
              <a:rPr lang="en-US" altLang="ko-KR" sz="2000" dirty="0">
                <a:latin typeface="+mj-ea"/>
                <a:ea typeface="+mj-ea"/>
              </a:rPr>
              <a:t>would wait a very long time before making a single update!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Very </a:t>
            </a:r>
            <a:r>
              <a:rPr lang="en-US" altLang="ko-KR" sz="2000" dirty="0">
                <a:latin typeface="+mj-ea"/>
                <a:ea typeface="+mj-ea"/>
              </a:rPr>
              <a:t>bad idea for pretty much all neural nets!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Instead</a:t>
            </a:r>
            <a:r>
              <a:rPr lang="en-US" altLang="ko-KR" sz="2000" dirty="0">
                <a:latin typeface="+mj-ea"/>
                <a:ea typeface="+mj-ea"/>
              </a:rPr>
              <a:t>: We will update parameters after each window </a:t>
            </a:r>
            <a:r>
              <a:rPr lang="en-US" altLang="ko-KR" sz="2000" dirty="0" smtClean="0">
                <a:latin typeface="+mj-ea"/>
                <a:ea typeface="+mj-ea"/>
              </a:rPr>
              <a:t>t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+mj-ea"/>
                <a:ea typeface="+mj-ea"/>
              </a:rPr>
              <a:t>   → Stochastic gradient descent (SGD)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1" y="4429578"/>
            <a:ext cx="3126659" cy="3678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5033963"/>
            <a:ext cx="64293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6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Stochastic 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But in each window, we only have at most 2c -1 words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so          is </a:t>
            </a:r>
            <a:r>
              <a:rPr lang="en-US" altLang="ko-KR" sz="2000" dirty="0">
                <a:latin typeface="+mj-ea"/>
                <a:ea typeface="+mj-ea"/>
              </a:rPr>
              <a:t>very sparse!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89" y="2197107"/>
            <a:ext cx="665059" cy="2146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44" y="2733369"/>
            <a:ext cx="4042713" cy="36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73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Stochastic Gradient Descent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We may as well only update the word vectors that </a:t>
            </a:r>
            <a:r>
              <a:rPr lang="en-US" altLang="ko-KR" sz="2000" dirty="0" smtClean="0">
                <a:latin typeface="+mj-ea"/>
                <a:ea typeface="+mj-ea"/>
              </a:rPr>
              <a:t>actually appear!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Solution</a:t>
            </a:r>
            <a:r>
              <a:rPr lang="en-US" altLang="ko-KR" sz="2000" dirty="0">
                <a:latin typeface="+mj-ea"/>
                <a:ea typeface="+mj-ea"/>
              </a:rPr>
              <a:t>: either keep around hash for word vectors or </a:t>
            </a:r>
            <a:r>
              <a:rPr lang="en-US" altLang="ko-KR" sz="2000" dirty="0" smtClean="0">
                <a:latin typeface="+mj-ea"/>
                <a:ea typeface="+mj-ea"/>
              </a:rPr>
              <a:t>only update </a:t>
            </a:r>
            <a:r>
              <a:rPr lang="en-US" altLang="ko-KR" sz="2000" dirty="0">
                <a:latin typeface="+mj-ea"/>
                <a:ea typeface="+mj-ea"/>
              </a:rPr>
              <a:t>certain columns of full embedding matrix U and </a:t>
            </a:r>
            <a:r>
              <a:rPr lang="en-US" altLang="ko-KR" sz="2000" dirty="0" smtClean="0">
                <a:latin typeface="+mj-ea"/>
                <a:ea typeface="+mj-ea"/>
              </a:rPr>
              <a:t>V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Important </a:t>
            </a:r>
            <a:r>
              <a:rPr lang="en-US" altLang="ko-KR" sz="2000" dirty="0">
                <a:latin typeface="+mj-ea"/>
                <a:ea typeface="+mj-ea"/>
              </a:rPr>
              <a:t>if you have millions of word vectors and </a:t>
            </a:r>
            <a:r>
              <a:rPr lang="en-US" altLang="ko-KR" sz="2000" dirty="0" smtClean="0">
                <a:latin typeface="+mj-ea"/>
                <a:ea typeface="+mj-ea"/>
              </a:rPr>
              <a:t>do distributed </a:t>
            </a:r>
            <a:r>
              <a:rPr lang="en-US" altLang="ko-KR" sz="2000" dirty="0">
                <a:latin typeface="+mj-ea"/>
                <a:ea typeface="+mj-ea"/>
              </a:rPr>
              <a:t>computing to not have to send gigantic </a:t>
            </a:r>
            <a:r>
              <a:rPr lang="en-US" altLang="ko-KR" sz="2000" dirty="0" smtClean="0">
                <a:latin typeface="+mj-ea"/>
                <a:ea typeface="+mj-ea"/>
              </a:rPr>
              <a:t>updates around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97" y="3780202"/>
            <a:ext cx="3653606" cy="11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0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Approximations: </a:t>
            </a:r>
            <a:r>
              <a:rPr lang="en-US" altLang="ko-KR" sz="3200" b="1" dirty="0" err="1">
                <a:latin typeface="+mn-ea"/>
                <a:ea typeface="+mn-ea"/>
              </a:rPr>
              <a:t>PSet</a:t>
            </a:r>
            <a:r>
              <a:rPr lang="en-US" altLang="ko-KR" sz="3200" b="1" dirty="0">
                <a:latin typeface="+mn-ea"/>
                <a:ea typeface="+mn-ea"/>
              </a:rPr>
              <a:t> 1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The normalization factor is too computationally expensive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Hence</a:t>
            </a:r>
            <a:r>
              <a:rPr lang="en-US" altLang="ko-KR" sz="2000" dirty="0">
                <a:latin typeface="+mj-ea"/>
                <a:ea typeface="+mj-ea"/>
              </a:rPr>
              <a:t>, in PSet1 you will implement the skip-gram model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Main </a:t>
            </a:r>
            <a:r>
              <a:rPr lang="en-US" altLang="ko-KR" sz="2000" dirty="0">
                <a:latin typeface="+mj-ea"/>
                <a:ea typeface="+mj-ea"/>
              </a:rPr>
              <a:t>idea: train binary logistic regressions for a true pair (</a:t>
            </a:r>
            <a:r>
              <a:rPr lang="en-US" altLang="ko-KR" sz="2000" dirty="0" smtClean="0">
                <a:latin typeface="+mj-ea"/>
                <a:ea typeface="+mj-ea"/>
              </a:rPr>
              <a:t>center word </a:t>
            </a:r>
            <a:r>
              <a:rPr lang="en-US" altLang="ko-KR" sz="2000" dirty="0">
                <a:latin typeface="+mj-ea"/>
                <a:ea typeface="+mj-ea"/>
              </a:rPr>
              <a:t>and word in its context window) and a couple of </a:t>
            </a:r>
            <a:r>
              <a:rPr lang="en-US" altLang="ko-KR" sz="2000" dirty="0" smtClean="0">
                <a:latin typeface="+mj-ea"/>
                <a:ea typeface="+mj-ea"/>
              </a:rPr>
              <a:t>random pairs </a:t>
            </a:r>
            <a:r>
              <a:rPr lang="en-US" altLang="ko-KR" sz="2000" dirty="0">
                <a:latin typeface="+mj-ea"/>
                <a:ea typeface="+mj-ea"/>
              </a:rPr>
              <a:t>(the center word with a random word)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8" y="2622894"/>
            <a:ext cx="3244645" cy="8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20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latin typeface="+mn-ea"/>
                <a:ea typeface="+mn-ea"/>
              </a:rPr>
              <a:t>PSet</a:t>
            </a:r>
            <a:r>
              <a:rPr lang="en-US" altLang="ko-KR" sz="3200" b="1" dirty="0">
                <a:latin typeface="+mn-ea"/>
                <a:ea typeface="+mn-ea"/>
              </a:rPr>
              <a:t> 1: The skip-gram model and negative sampling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From paper: “Distributed Representations of Words and </a:t>
            </a:r>
            <a:r>
              <a:rPr lang="en-US" altLang="ko-KR" sz="2000" dirty="0" smtClean="0">
                <a:latin typeface="+mj-ea"/>
                <a:ea typeface="+mj-ea"/>
              </a:rPr>
              <a:t>Phrases and </a:t>
            </a:r>
            <a:r>
              <a:rPr lang="en-US" altLang="ko-KR" sz="2000" dirty="0">
                <a:latin typeface="+mj-ea"/>
                <a:ea typeface="+mj-ea"/>
              </a:rPr>
              <a:t>their Compositionality” (</a:t>
            </a:r>
            <a:r>
              <a:rPr lang="en-US" altLang="ko-KR" sz="2000" dirty="0" err="1">
                <a:latin typeface="+mj-ea"/>
                <a:ea typeface="+mj-ea"/>
              </a:rPr>
              <a:t>Mikolov</a:t>
            </a:r>
            <a:r>
              <a:rPr lang="en-US" altLang="ko-KR" sz="2000" dirty="0">
                <a:latin typeface="+mj-ea"/>
                <a:ea typeface="+mj-ea"/>
              </a:rPr>
              <a:t> et al. 2013)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Overall </a:t>
            </a:r>
            <a:r>
              <a:rPr lang="en-US" altLang="ko-KR" sz="2000" dirty="0">
                <a:latin typeface="+mj-ea"/>
                <a:ea typeface="+mj-ea"/>
              </a:rPr>
              <a:t>objective function</a:t>
            </a:r>
            <a:r>
              <a:rPr lang="en-US" altLang="ko-KR" sz="2000" dirty="0" smtClean="0">
                <a:latin typeface="+mj-ea"/>
                <a:ea typeface="+mj-ea"/>
              </a:rPr>
              <a:t>: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Where </a:t>
            </a:r>
            <a:r>
              <a:rPr lang="en-US" altLang="ko-KR" sz="2000" dirty="0">
                <a:latin typeface="+mj-ea"/>
                <a:ea typeface="+mj-ea"/>
              </a:rPr>
              <a:t>k is the number of negative samples and we use,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The </a:t>
            </a:r>
            <a:r>
              <a:rPr lang="en-US" altLang="ko-KR" sz="2000" dirty="0">
                <a:latin typeface="+mj-ea"/>
                <a:ea typeface="+mj-ea"/>
              </a:rPr>
              <a:t>sigmoid function</a:t>
            </a:r>
            <a:r>
              <a:rPr lang="en-US" altLang="ko-KR" sz="2000" dirty="0" smtClean="0">
                <a:latin typeface="+mj-ea"/>
                <a:ea typeface="+mj-ea"/>
              </a:rPr>
              <a:t>!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>
                <a:latin typeface="+mj-ea"/>
                <a:ea typeface="+mj-ea"/>
              </a:rPr>
              <a:t>we’ll become good friends soon)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So </a:t>
            </a:r>
            <a:r>
              <a:rPr lang="en-US" altLang="ko-KR" sz="2000" dirty="0">
                <a:latin typeface="+mj-ea"/>
                <a:ea typeface="+mj-ea"/>
              </a:rPr>
              <a:t>we maximize the </a:t>
            </a:r>
            <a:r>
              <a:rPr lang="en-US" altLang="ko-KR" sz="2000" dirty="0" smtClean="0">
                <a:latin typeface="+mj-ea"/>
                <a:ea typeface="+mj-ea"/>
              </a:rPr>
              <a:t>probability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of </a:t>
            </a:r>
            <a:r>
              <a:rPr lang="en-US" altLang="ko-KR" sz="2000" dirty="0">
                <a:latin typeface="+mj-ea"/>
                <a:ea typeface="+mj-ea"/>
              </a:rPr>
              <a:t>two words co-occurring in first log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54" y="2536722"/>
            <a:ext cx="1802819" cy="283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8" y="2954906"/>
            <a:ext cx="4296697" cy="585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837" y="4241722"/>
            <a:ext cx="1484671" cy="3577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343" y="4916129"/>
            <a:ext cx="2188330" cy="15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1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1884" y="2605548"/>
            <a:ext cx="702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텍스트를 </a:t>
            </a:r>
            <a:r>
              <a:rPr lang="en-US" altLang="ko-KR" sz="3600" b="1" dirty="0"/>
              <a:t>"</a:t>
            </a:r>
            <a:r>
              <a:rPr lang="ko-KR" altLang="en-US" sz="3600" b="1" dirty="0"/>
              <a:t>표현</a:t>
            </a:r>
            <a:r>
              <a:rPr lang="en-US" altLang="ko-KR" sz="3600" b="1" dirty="0"/>
              <a:t>"</a:t>
            </a:r>
            <a:r>
              <a:rPr lang="ko-KR" altLang="en-US" sz="3600" b="1" dirty="0"/>
              <a:t>하는 다양한 방법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Representations </a:t>
            </a:r>
            <a:r>
              <a:rPr lang="en-US" altLang="ko-KR" dirty="0"/>
              <a:t>of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105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latin typeface="+mn-ea"/>
                <a:ea typeface="+mn-ea"/>
              </a:rPr>
              <a:t>PSet</a:t>
            </a:r>
            <a:r>
              <a:rPr lang="en-US" altLang="ko-KR" sz="3200" b="1" dirty="0">
                <a:latin typeface="+mn-ea"/>
                <a:ea typeface="+mn-ea"/>
              </a:rPr>
              <a:t> 1: The skip-gram model and negative sampling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Slightly clearer notation: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Max</a:t>
            </a:r>
            <a:r>
              <a:rPr lang="en-US" altLang="ko-KR" sz="2000" dirty="0">
                <a:latin typeface="+mj-ea"/>
                <a:ea typeface="+mj-ea"/>
              </a:rPr>
              <a:t>. probability that real outside word appears</a:t>
            </a:r>
            <a:r>
              <a:rPr lang="en-US" altLang="ko-KR" sz="2000" dirty="0" smtClean="0">
                <a:latin typeface="+mj-ea"/>
                <a:ea typeface="+mj-ea"/>
              </a:rPr>
              <a:t>, minimize </a:t>
            </a:r>
            <a:r>
              <a:rPr lang="en-US" altLang="ko-KR" sz="2000" dirty="0">
                <a:latin typeface="+mj-ea"/>
                <a:ea typeface="+mj-ea"/>
              </a:rPr>
              <a:t>prob. that random words appear around center </a:t>
            </a:r>
            <a:r>
              <a:rPr lang="en-US" altLang="ko-KR" sz="2000" dirty="0" smtClean="0">
                <a:latin typeface="+mj-ea"/>
                <a:ea typeface="+mj-ea"/>
              </a:rPr>
              <a:t>word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P(w</a:t>
            </a:r>
            <a:r>
              <a:rPr lang="en-US" altLang="ko-KR" sz="2000" dirty="0">
                <a:latin typeface="+mj-ea"/>
                <a:ea typeface="+mj-ea"/>
              </a:rPr>
              <a:t>)=U(w)</a:t>
            </a:r>
            <a:r>
              <a:rPr lang="en-US" altLang="ko-KR" sz="2000" baseline="30000" dirty="0">
                <a:latin typeface="+mj-ea"/>
                <a:ea typeface="+mj-ea"/>
              </a:rPr>
              <a:t>3/4</a:t>
            </a:r>
            <a:r>
              <a:rPr lang="en-US" altLang="ko-KR" sz="2000" dirty="0">
                <a:latin typeface="+mj-ea"/>
                <a:ea typeface="+mj-ea"/>
              </a:rPr>
              <a:t>/Z</a:t>
            </a:r>
            <a:r>
              <a:rPr lang="en-US" altLang="ko-KR" sz="2000" dirty="0" smtClean="0">
                <a:latin typeface="+mj-ea"/>
                <a:ea typeface="+mj-ea"/>
              </a:rPr>
              <a:t>, the </a:t>
            </a:r>
            <a:r>
              <a:rPr lang="en-US" altLang="ko-KR" sz="2000" dirty="0">
                <a:latin typeface="+mj-ea"/>
                <a:ea typeface="+mj-ea"/>
              </a:rPr>
              <a:t>unigram distribution U(w) raised to the 3/4rd </a:t>
            </a:r>
            <a:r>
              <a:rPr lang="en-US" altLang="ko-KR" sz="2000" dirty="0" smtClean="0">
                <a:latin typeface="+mj-ea"/>
                <a:ea typeface="+mj-ea"/>
              </a:rPr>
              <a:t>power (</a:t>
            </a:r>
            <a:r>
              <a:rPr lang="en-US" altLang="ko-KR" sz="2000" dirty="0">
                <a:latin typeface="+mj-ea"/>
                <a:ea typeface="+mj-ea"/>
              </a:rPr>
              <a:t>We provide this function in the starter code).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The </a:t>
            </a:r>
            <a:r>
              <a:rPr lang="en-US" altLang="ko-KR" sz="2000" dirty="0">
                <a:latin typeface="+mj-ea"/>
                <a:ea typeface="+mj-ea"/>
              </a:rPr>
              <a:t>power makes less frequent words be sampled more often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4" y="2361286"/>
            <a:ext cx="4503173" cy="5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latin typeface="+mn-ea"/>
                <a:ea typeface="+mn-ea"/>
              </a:rPr>
              <a:t>PSet</a:t>
            </a:r>
            <a:r>
              <a:rPr lang="en-US" altLang="ko-KR" sz="3200" b="1" dirty="0">
                <a:latin typeface="+mn-ea"/>
                <a:ea typeface="+mn-ea"/>
              </a:rPr>
              <a:t> 1: The continuous bag of words model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Main idea for continuous bag of words (CBOW): Predict </a:t>
            </a:r>
            <a:r>
              <a:rPr lang="en-US" altLang="ko-KR" sz="2000" dirty="0" smtClean="0">
                <a:latin typeface="+mj-ea"/>
                <a:ea typeface="+mj-ea"/>
              </a:rPr>
              <a:t>center word </a:t>
            </a:r>
            <a:r>
              <a:rPr lang="en-US" altLang="ko-KR" sz="2000" dirty="0">
                <a:latin typeface="+mj-ea"/>
                <a:ea typeface="+mj-ea"/>
              </a:rPr>
              <a:t>from sum of surrounding word vectors instead </a:t>
            </a:r>
            <a:r>
              <a:rPr lang="en-US" altLang="ko-KR" sz="2000" dirty="0" smtClean="0">
                <a:latin typeface="+mj-ea"/>
                <a:ea typeface="+mj-ea"/>
              </a:rPr>
              <a:t>of predicting </a:t>
            </a:r>
            <a:r>
              <a:rPr lang="en-US" altLang="ko-KR" sz="2000" dirty="0">
                <a:latin typeface="+mj-ea"/>
                <a:ea typeface="+mj-ea"/>
              </a:rPr>
              <a:t>surrounding single words from center word as in </a:t>
            </a:r>
            <a:r>
              <a:rPr lang="en-US" altLang="ko-KR" sz="2000" dirty="0" err="1" smtClean="0">
                <a:latin typeface="+mj-ea"/>
                <a:ea typeface="+mj-ea"/>
              </a:rPr>
              <a:t>skipgram</a:t>
            </a:r>
            <a:r>
              <a:rPr lang="en-US" altLang="ko-KR" sz="2000" dirty="0" smtClean="0">
                <a:latin typeface="+mj-ea"/>
                <a:ea typeface="+mj-ea"/>
              </a:rPr>
              <a:t> model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To </a:t>
            </a:r>
            <a:r>
              <a:rPr lang="en-US" altLang="ko-KR" sz="2000" dirty="0">
                <a:latin typeface="+mj-ea"/>
                <a:ea typeface="+mj-ea"/>
              </a:rPr>
              <a:t>make </a:t>
            </a:r>
            <a:r>
              <a:rPr lang="en-US" altLang="ko-KR" sz="2000" dirty="0" err="1">
                <a:latin typeface="+mj-ea"/>
                <a:ea typeface="+mj-ea"/>
              </a:rPr>
              <a:t>PSet</a:t>
            </a:r>
            <a:r>
              <a:rPr lang="en-US" altLang="ko-KR" sz="2000" dirty="0">
                <a:latin typeface="+mj-ea"/>
                <a:ea typeface="+mj-ea"/>
              </a:rPr>
              <a:t> slightly easier:</a:t>
            </a:r>
          </a:p>
          <a:p>
            <a:r>
              <a:rPr lang="en-US" altLang="ko-KR" sz="2000" dirty="0">
                <a:latin typeface="+mj-ea"/>
                <a:ea typeface="+mj-ea"/>
              </a:rPr>
              <a:t>The implementation for the CBOW model is not required and </a:t>
            </a:r>
            <a:r>
              <a:rPr lang="en-US" altLang="ko-KR" sz="2000" dirty="0" smtClean="0">
                <a:latin typeface="+mj-ea"/>
                <a:ea typeface="+mj-ea"/>
              </a:rPr>
              <a:t>for bonus </a:t>
            </a:r>
            <a:r>
              <a:rPr lang="en-US" altLang="ko-KR" sz="2000" dirty="0">
                <a:latin typeface="+mj-ea"/>
                <a:ea typeface="+mj-ea"/>
              </a:rPr>
              <a:t>points!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5204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Count based vs direct prediction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7" y="2045593"/>
            <a:ext cx="6774426" cy="38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Combining the best of both worlds: </a:t>
            </a:r>
            <a:r>
              <a:rPr lang="en-US" altLang="ko-KR" sz="3200" b="1" dirty="0" err="1">
                <a:latin typeface="+mn-ea"/>
                <a:ea typeface="+mn-ea"/>
              </a:rPr>
              <a:t>GloVe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Fast </a:t>
            </a:r>
            <a:r>
              <a:rPr lang="en-US" altLang="ko-KR" sz="2000" dirty="0">
                <a:latin typeface="+mj-ea"/>
                <a:ea typeface="+mj-ea"/>
              </a:rPr>
              <a:t>training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Scalable </a:t>
            </a:r>
            <a:r>
              <a:rPr lang="en-US" altLang="ko-KR" sz="2000" dirty="0">
                <a:latin typeface="+mj-ea"/>
                <a:ea typeface="+mj-ea"/>
              </a:rPr>
              <a:t>to huge corpora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Good </a:t>
            </a:r>
            <a:r>
              <a:rPr lang="en-US" altLang="ko-KR" sz="2000" dirty="0">
                <a:latin typeface="+mj-ea"/>
                <a:ea typeface="+mj-ea"/>
              </a:rPr>
              <a:t>performance even with small corpus, and </a:t>
            </a:r>
            <a:r>
              <a:rPr lang="en-US" altLang="ko-KR" sz="2000" dirty="0" smtClean="0">
                <a:latin typeface="+mj-ea"/>
                <a:ea typeface="+mj-ea"/>
              </a:rPr>
              <a:t>small vectors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2013267"/>
            <a:ext cx="4686300" cy="9193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0231"/>
            <a:ext cx="38290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Glove results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Nearest words to</a:t>
            </a:r>
          </a:p>
          <a:p>
            <a:r>
              <a:rPr lang="en-US" altLang="ko-KR" sz="2000" dirty="0">
                <a:latin typeface="+mj-ea"/>
                <a:ea typeface="+mj-ea"/>
              </a:rPr>
              <a:t>frog</a:t>
            </a:r>
            <a:r>
              <a:rPr lang="en-US" altLang="ko-KR" sz="2000" dirty="0" smtClean="0">
                <a:latin typeface="+mj-ea"/>
                <a:ea typeface="+mj-ea"/>
              </a:rPr>
              <a:t>: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+mj-ea"/>
                <a:ea typeface="+mj-ea"/>
              </a:rPr>
              <a:t>frogs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+mj-ea"/>
                <a:ea typeface="+mj-ea"/>
              </a:rPr>
              <a:t>toad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>
                <a:latin typeface="+mj-ea"/>
                <a:ea typeface="+mj-ea"/>
              </a:rPr>
              <a:t>litoria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>
                <a:latin typeface="+mj-ea"/>
                <a:ea typeface="+mj-ea"/>
              </a:rPr>
              <a:t>leptodactylidae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+mj-ea"/>
                <a:ea typeface="+mj-ea"/>
              </a:rPr>
              <a:t>rana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+mj-ea"/>
                <a:ea typeface="+mj-ea"/>
              </a:rPr>
              <a:t>lizard</a:t>
            </a: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>
                <a:latin typeface="+mj-ea"/>
                <a:ea typeface="+mj-ea"/>
              </a:rPr>
              <a:t>eleutherodactylus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70" y="1825625"/>
            <a:ext cx="5251412" cy="45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8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What to do with the two sets of vectors?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We end up with U and V from all the vectors u and v (</a:t>
            </a:r>
            <a:r>
              <a:rPr lang="en-US" altLang="ko-KR" sz="2000" dirty="0" smtClean="0">
                <a:latin typeface="+mj-ea"/>
                <a:ea typeface="+mj-ea"/>
              </a:rPr>
              <a:t>in columns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Both </a:t>
            </a:r>
            <a:r>
              <a:rPr lang="en-US" altLang="ko-KR" sz="2000" dirty="0">
                <a:latin typeface="+mj-ea"/>
                <a:ea typeface="+mj-ea"/>
              </a:rPr>
              <a:t>capture similar co-occurrence information. It turns out, </a:t>
            </a:r>
            <a:r>
              <a:rPr lang="en-US" altLang="ko-KR" sz="2000" dirty="0" smtClean="0">
                <a:latin typeface="+mj-ea"/>
                <a:ea typeface="+mj-ea"/>
              </a:rPr>
              <a:t>the best </a:t>
            </a:r>
            <a:r>
              <a:rPr lang="en-US" altLang="ko-KR" sz="2000" dirty="0">
                <a:latin typeface="+mj-ea"/>
                <a:ea typeface="+mj-ea"/>
              </a:rPr>
              <a:t>solution is to simply sum them up:</a:t>
            </a:r>
          </a:p>
          <a:p>
            <a:pPr marL="0" indent="0" algn="ctr">
              <a:buNone/>
            </a:pPr>
            <a:endParaRPr lang="en-US" altLang="ko-KR" sz="16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1600" dirty="0" err="1" smtClean="0">
                <a:latin typeface="+mj-ea"/>
                <a:ea typeface="+mj-ea"/>
              </a:rPr>
              <a:t>X</a:t>
            </a:r>
            <a:r>
              <a:rPr lang="en-US" altLang="ko-KR" sz="1600" baseline="-25000" dirty="0" err="1" smtClean="0">
                <a:latin typeface="+mj-ea"/>
                <a:ea typeface="+mj-ea"/>
              </a:rPr>
              <a:t>final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= U + V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One </a:t>
            </a:r>
            <a:r>
              <a:rPr lang="en-US" altLang="ko-KR" sz="2000" dirty="0">
                <a:latin typeface="+mj-ea"/>
                <a:ea typeface="+mj-ea"/>
              </a:rPr>
              <a:t>of many </a:t>
            </a:r>
            <a:r>
              <a:rPr lang="en-US" altLang="ko-KR" sz="2000" dirty="0" err="1">
                <a:latin typeface="+mj-ea"/>
                <a:ea typeface="+mj-ea"/>
              </a:rPr>
              <a:t>hyperparameters</a:t>
            </a:r>
            <a:r>
              <a:rPr lang="en-US" altLang="ko-KR" sz="2000" dirty="0">
                <a:latin typeface="+mj-ea"/>
                <a:ea typeface="+mj-ea"/>
              </a:rPr>
              <a:t> explored in </a:t>
            </a:r>
            <a:r>
              <a:rPr lang="en-US" altLang="ko-KR" sz="2000" dirty="0" err="1">
                <a:latin typeface="+mj-ea"/>
                <a:ea typeface="+mj-ea"/>
              </a:rPr>
              <a:t>GloVe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 smtClean="0">
                <a:latin typeface="+mj-ea"/>
                <a:ea typeface="+mj-ea"/>
              </a:rPr>
              <a:t>Global Vectors </a:t>
            </a:r>
            <a:r>
              <a:rPr lang="en-US" altLang="ko-KR" sz="2000" dirty="0">
                <a:latin typeface="+mj-ea"/>
                <a:ea typeface="+mj-ea"/>
              </a:rPr>
              <a:t>for Word Representation (Pennington et al. (2014)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741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How to evaluate word vectors?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Related to general evaluation in NLP: Intrinsic vs extrinsic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Intrinsic</a:t>
            </a:r>
            <a:r>
              <a:rPr lang="en-US" altLang="ko-KR" sz="2000" dirty="0">
                <a:latin typeface="+mj-ea"/>
                <a:ea typeface="+mj-ea"/>
              </a:rPr>
              <a:t>: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Evaluation </a:t>
            </a:r>
            <a:r>
              <a:rPr lang="en-US" altLang="ko-KR" sz="1600" dirty="0">
                <a:latin typeface="+mj-ea"/>
                <a:ea typeface="+mj-ea"/>
              </a:rPr>
              <a:t>on a specific/intermediate subtask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Fast </a:t>
            </a:r>
            <a:r>
              <a:rPr lang="en-US" altLang="ko-KR" sz="1600" dirty="0">
                <a:latin typeface="+mj-ea"/>
                <a:ea typeface="+mj-ea"/>
              </a:rPr>
              <a:t>to compute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Helps </a:t>
            </a:r>
            <a:r>
              <a:rPr lang="en-US" altLang="ko-KR" sz="1600" dirty="0">
                <a:latin typeface="+mj-ea"/>
                <a:ea typeface="+mj-ea"/>
              </a:rPr>
              <a:t>to understand that system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Not </a:t>
            </a:r>
            <a:r>
              <a:rPr lang="en-US" altLang="ko-KR" sz="1600" dirty="0">
                <a:latin typeface="+mj-ea"/>
                <a:ea typeface="+mj-ea"/>
              </a:rPr>
              <a:t>clear if really helpful unless correlation to real task is established</a:t>
            </a:r>
          </a:p>
          <a:p>
            <a:r>
              <a:rPr lang="en-US" altLang="ko-KR" sz="2000" dirty="0">
                <a:latin typeface="+mj-ea"/>
                <a:ea typeface="+mj-ea"/>
              </a:rPr>
              <a:t>• Extrinsic: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Evaluation </a:t>
            </a:r>
            <a:r>
              <a:rPr lang="en-US" altLang="ko-KR" sz="1600" dirty="0">
                <a:latin typeface="+mj-ea"/>
                <a:ea typeface="+mj-ea"/>
              </a:rPr>
              <a:t>on a real task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Can </a:t>
            </a:r>
            <a:r>
              <a:rPr lang="en-US" altLang="ko-KR" sz="1600" dirty="0">
                <a:latin typeface="+mj-ea"/>
                <a:ea typeface="+mj-ea"/>
              </a:rPr>
              <a:t>take a long time to compute accuracy</a:t>
            </a: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Unclear </a:t>
            </a:r>
            <a:r>
              <a:rPr lang="en-US" altLang="ko-KR" sz="1600" dirty="0">
                <a:latin typeface="+mj-ea"/>
                <a:ea typeface="+mj-ea"/>
              </a:rPr>
              <a:t>if the subsystem is the problem or its interaction or </a:t>
            </a:r>
            <a:r>
              <a:rPr lang="en-US" altLang="ko-KR" sz="1600" dirty="0" smtClean="0">
                <a:latin typeface="+mj-ea"/>
                <a:ea typeface="+mj-ea"/>
              </a:rPr>
              <a:t>other subsystems</a:t>
            </a:r>
            <a:endParaRPr lang="en-US" altLang="ko-KR" sz="1600" dirty="0">
              <a:latin typeface="+mj-ea"/>
              <a:ea typeface="+mj-ea"/>
            </a:endParaRPr>
          </a:p>
          <a:p>
            <a:pPr lvl="1"/>
            <a:r>
              <a:rPr lang="en-US" altLang="ko-KR" sz="1600" dirty="0" smtClean="0">
                <a:latin typeface="+mj-ea"/>
                <a:ea typeface="+mj-ea"/>
              </a:rPr>
              <a:t>If </a:t>
            </a:r>
            <a:r>
              <a:rPr lang="en-US" altLang="ko-KR" sz="1600" dirty="0">
                <a:latin typeface="+mj-ea"/>
                <a:ea typeface="+mj-ea"/>
              </a:rPr>
              <a:t>replacing one subsystem with another improves accuracy </a:t>
            </a:r>
            <a:r>
              <a:rPr lang="en-US" altLang="ko-KR" sz="1600" dirty="0" smtClean="0">
                <a:latin typeface="+mj-ea"/>
                <a:ea typeface="+mj-ea"/>
              </a:rPr>
              <a:t>→ Winning</a:t>
            </a:r>
            <a:r>
              <a:rPr lang="en-US" altLang="ko-KR" sz="1200" dirty="0"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909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Intrinsic word vector evaluation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</a:t>
            </a:r>
            <a:r>
              <a:rPr lang="en-US" altLang="ko-KR" sz="2000" dirty="0" smtClean="0">
                <a:latin typeface="+mj-ea"/>
                <a:ea typeface="+mj-ea"/>
              </a:rPr>
              <a:t>Analogies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Evaluate word vectors by how </a:t>
            </a:r>
            <a:r>
              <a:rPr lang="en-US" altLang="ko-KR" sz="2000" dirty="0" smtClean="0">
                <a:latin typeface="+mj-ea"/>
                <a:ea typeface="+mj-ea"/>
              </a:rPr>
              <a:t>well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their </a:t>
            </a:r>
            <a:r>
              <a:rPr lang="en-US" altLang="ko-KR" sz="2000" dirty="0">
                <a:latin typeface="+mj-ea"/>
                <a:ea typeface="+mj-ea"/>
              </a:rPr>
              <a:t>cosine distance after </a:t>
            </a:r>
            <a:r>
              <a:rPr lang="en-US" altLang="ko-KR" sz="2000" dirty="0" smtClean="0">
                <a:latin typeface="+mj-ea"/>
                <a:ea typeface="+mj-ea"/>
              </a:rPr>
              <a:t>addition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captures </a:t>
            </a:r>
            <a:r>
              <a:rPr lang="en-US" altLang="ko-KR" sz="2000" dirty="0">
                <a:latin typeface="+mj-ea"/>
                <a:ea typeface="+mj-ea"/>
              </a:rPr>
              <a:t>intuitive semantic </a:t>
            </a:r>
            <a:r>
              <a:rPr lang="en-US" altLang="ko-KR" sz="2000" dirty="0" smtClean="0">
                <a:latin typeface="+mj-ea"/>
                <a:ea typeface="+mj-ea"/>
              </a:rPr>
              <a:t>and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syntactic </a:t>
            </a:r>
            <a:r>
              <a:rPr lang="en-US" altLang="ko-KR" sz="2000" dirty="0">
                <a:latin typeface="+mj-ea"/>
                <a:ea typeface="+mj-ea"/>
              </a:rPr>
              <a:t>analogy questions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Discarding </a:t>
            </a:r>
            <a:r>
              <a:rPr lang="en-US" altLang="ko-KR" sz="2000" dirty="0">
                <a:latin typeface="+mj-ea"/>
                <a:ea typeface="+mj-ea"/>
              </a:rPr>
              <a:t>the input words from </a:t>
            </a:r>
            <a:r>
              <a:rPr lang="en-US" altLang="ko-KR" sz="2000" dirty="0" smtClean="0">
                <a:latin typeface="+mj-ea"/>
                <a:ea typeface="+mj-ea"/>
              </a:rPr>
              <a:t>the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search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Problem</a:t>
            </a:r>
            <a:r>
              <a:rPr lang="en-US" altLang="ko-KR" sz="2000" dirty="0">
                <a:latin typeface="+mj-ea"/>
                <a:ea typeface="+mj-ea"/>
              </a:rPr>
              <a:t>: What if the information </a:t>
            </a:r>
            <a:r>
              <a:rPr lang="en-US" altLang="ko-KR" sz="2000" dirty="0" smtClean="0">
                <a:latin typeface="+mj-ea"/>
                <a:ea typeface="+mj-ea"/>
              </a:rPr>
              <a:t>is 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there </a:t>
            </a:r>
            <a:r>
              <a:rPr lang="en-US" altLang="ko-KR" sz="2000" dirty="0">
                <a:latin typeface="+mj-ea"/>
                <a:ea typeface="+mj-ea"/>
              </a:rPr>
              <a:t>but not linear?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97" y="2323449"/>
            <a:ext cx="6100916" cy="8586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55" y="3512625"/>
            <a:ext cx="3037101" cy="26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2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Glove Visualizations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95" y="1730017"/>
            <a:ext cx="5857611" cy="46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42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Glove Visualizations: Company - CEO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7" y="1764103"/>
            <a:ext cx="5781367" cy="44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어떻게 하면 구조가 없는 데이터인 </a:t>
            </a:r>
            <a:r>
              <a:rPr lang="ko-KR" altLang="en-US" sz="2800" b="1" dirty="0">
                <a:solidFill>
                  <a:srgbClr val="FF0000"/>
                </a:solidFill>
                <a:latin typeface="Droid Serif, serif"/>
              </a:rPr>
              <a:t>텍스트의 의미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를 컴퓨터가 잘 이해할 수 있을까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?</a:t>
            </a:r>
            <a:endParaRPr lang="en-US" altLang="ko-KR" sz="2800" b="0" i="0" dirty="0">
              <a:solidFill>
                <a:srgbClr val="000000"/>
              </a:solidFill>
              <a:effectLst/>
              <a:latin typeface="Droid Serif, serif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07" y="1834887"/>
            <a:ext cx="5398986" cy="4099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596" y="6093296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  <a:ea typeface="+mn-ea"/>
              </a:rPr>
              <a:t>좌측은 사람이 읽는 텍스트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우측은 컴퓨터가 읽는 바이너리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/>
            </a:r>
            <a:br>
              <a:rPr lang="ko-KR" altLang="en-US" sz="1400" dirty="0">
                <a:latin typeface="+mn-ea"/>
                <a:ea typeface="+mn-ea"/>
              </a:rPr>
            </a:br>
            <a:r>
              <a:rPr lang="ko-KR" altLang="en-US" sz="1400" dirty="0">
                <a:latin typeface="+mn-ea"/>
                <a:ea typeface="+mn-ea"/>
              </a:rPr>
              <a:t>하지만 바이너리에는 </a:t>
            </a:r>
            <a:r>
              <a:rPr lang="en-US" altLang="ko-KR" sz="1400" dirty="0">
                <a:latin typeface="+mn-ea"/>
                <a:ea typeface="+mn-ea"/>
              </a:rPr>
              <a:t>"</a:t>
            </a:r>
            <a:r>
              <a:rPr lang="ko-KR" altLang="en-US" sz="1400" dirty="0">
                <a:latin typeface="+mn-ea"/>
                <a:ea typeface="+mn-ea"/>
              </a:rPr>
              <a:t>의미 정보</a:t>
            </a:r>
            <a:r>
              <a:rPr lang="en-US" altLang="ko-KR" sz="1400" dirty="0">
                <a:latin typeface="+mn-ea"/>
                <a:ea typeface="+mn-ea"/>
              </a:rPr>
              <a:t>"</a:t>
            </a:r>
            <a:r>
              <a:rPr lang="ko-KR" altLang="en-US" sz="1400" dirty="0">
                <a:latin typeface="+mn-ea"/>
                <a:ea typeface="+mn-ea"/>
              </a:rPr>
              <a:t>가 담겨있지 않다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4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Glove Visualizations: Superlatives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08"/>
          <a:stretch/>
        </p:blipFill>
        <p:spPr>
          <a:xfrm>
            <a:off x="1748866" y="1838632"/>
            <a:ext cx="5646268" cy="43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3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 smtClean="0">
                <a:latin typeface="+mn-ea"/>
              </a:rPr>
              <a:t>Analogy Reasoning Task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http://w.elnn.kr/search/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2711876"/>
            <a:ext cx="7914968" cy="3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09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 smtClean="0">
                <a:latin typeface="+mn-ea"/>
              </a:rPr>
              <a:t>Analogy Reasoning Task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Analogy Reasoning Task Results for Various Models. 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Word </a:t>
            </a:r>
            <a:r>
              <a:rPr lang="en-US" altLang="ko-KR" sz="2000" dirty="0">
                <a:latin typeface="+mj-ea"/>
                <a:ea typeface="+mj-ea"/>
              </a:rPr>
              <a:t>Dimension = 640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39" y="3196170"/>
            <a:ext cx="6139923" cy="14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1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 smtClean="0">
                <a:latin typeface="+mn-ea"/>
              </a:rPr>
              <a:t>Analogy Reasoning Task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Analogy Reasoning Task Results for Various Models. 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Word </a:t>
            </a:r>
            <a:r>
              <a:rPr lang="en-US" altLang="ko-KR" sz="2000" dirty="0">
                <a:latin typeface="+mj-ea"/>
                <a:ea typeface="+mj-ea"/>
              </a:rPr>
              <a:t>Dimension = </a:t>
            </a:r>
            <a:r>
              <a:rPr lang="en-US" altLang="ko-KR" sz="2000" dirty="0" smtClean="0">
                <a:latin typeface="+mj-ea"/>
                <a:ea typeface="+mj-ea"/>
              </a:rPr>
              <a:t>300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62" y="3214210"/>
            <a:ext cx="5707875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20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Details of intrinsic word vector evaluation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Analogies: Syntactic and </a:t>
            </a:r>
            <a:r>
              <a:rPr lang="en-US" altLang="ko-KR" sz="2000" b="1" dirty="0">
                <a:latin typeface="+mj-ea"/>
                <a:ea typeface="+mj-ea"/>
              </a:rPr>
              <a:t>Semantic</a:t>
            </a:r>
            <a:r>
              <a:rPr lang="en-US" altLang="ko-KR" sz="2000" dirty="0">
                <a:latin typeface="+mj-ea"/>
                <a:ea typeface="+mj-ea"/>
              </a:rPr>
              <a:t> examples </a:t>
            </a:r>
            <a:r>
              <a:rPr lang="en-US" altLang="ko-KR" sz="2000" dirty="0" smtClean="0">
                <a:latin typeface="+mj-ea"/>
                <a:ea typeface="+mj-ea"/>
              </a:rPr>
              <a:t>from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http</a:t>
            </a:r>
            <a:r>
              <a:rPr lang="en-US" altLang="ko-KR" sz="2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://</a:t>
            </a:r>
            <a:r>
              <a:rPr lang="en-US" altLang="ko-KR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code.google.com/p/word2vec/source/browse/trunk/questionswords.txt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3067665"/>
            <a:ext cx="7536347" cy="31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9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Details of intrinsic word vector evaluation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Analogies: Syntactic and </a:t>
            </a:r>
            <a:r>
              <a:rPr lang="en-US" altLang="ko-KR" sz="2000" b="1" dirty="0">
                <a:latin typeface="+mj-ea"/>
                <a:ea typeface="+mj-ea"/>
              </a:rPr>
              <a:t>Semantic</a:t>
            </a:r>
            <a:r>
              <a:rPr lang="en-US" altLang="ko-KR" sz="2000" dirty="0">
                <a:latin typeface="+mj-ea"/>
                <a:ea typeface="+mj-ea"/>
              </a:rPr>
              <a:t> examples from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2713703"/>
            <a:ext cx="7366722" cy="29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51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Details of intrinsic word vector evaluation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Analogies: </a:t>
            </a:r>
            <a:r>
              <a:rPr lang="en-US" altLang="ko-KR" sz="2000" b="1" dirty="0">
                <a:latin typeface="+mj-ea"/>
                <a:ea typeface="+mj-ea"/>
              </a:rPr>
              <a:t>Syntactic</a:t>
            </a:r>
            <a:r>
              <a:rPr lang="en-US" altLang="ko-KR" sz="2000" dirty="0">
                <a:latin typeface="+mj-ea"/>
                <a:ea typeface="+mj-ea"/>
              </a:rPr>
              <a:t> and Semantic examples from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02" y="2946349"/>
            <a:ext cx="2776907" cy="29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12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Details of intrinsic word vector evaluation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Analogies: </a:t>
            </a:r>
            <a:r>
              <a:rPr lang="en-US" altLang="ko-KR" sz="2000" b="1" dirty="0">
                <a:latin typeface="+mj-ea"/>
                <a:ea typeface="+mj-ea"/>
              </a:rPr>
              <a:t>Syntactic</a:t>
            </a:r>
            <a:r>
              <a:rPr lang="en-US" altLang="ko-KR" sz="2000" dirty="0">
                <a:latin typeface="+mj-ea"/>
                <a:ea typeface="+mj-ea"/>
              </a:rPr>
              <a:t> and Semantic examples from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26" y="2772254"/>
            <a:ext cx="3701999" cy="3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16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Analogy evaluation and </a:t>
            </a:r>
            <a:r>
              <a:rPr lang="en-US" altLang="ko-KR" sz="3200" b="1" spc="-100" dirty="0" err="1">
                <a:latin typeface="+mn-ea"/>
                <a:ea typeface="+mn-ea"/>
              </a:rPr>
              <a:t>hyperparameters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Very careful analysis: Glove word vectors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05" y="2451529"/>
            <a:ext cx="3337591" cy="40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9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>
                <a:latin typeface="+mn-ea"/>
                <a:ea typeface="+mn-ea"/>
              </a:rPr>
              <a:t>Analogy evaluation and </a:t>
            </a:r>
            <a:r>
              <a:rPr lang="en-US" altLang="ko-KR" sz="3200" b="1" spc="-100" dirty="0" err="1">
                <a:latin typeface="+mn-ea"/>
                <a:ea typeface="+mn-ea"/>
              </a:rPr>
              <a:t>hyperparameters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Asymmetric context (only words to the left) are not as good</a:t>
            </a: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Best </a:t>
            </a:r>
            <a:r>
              <a:rPr lang="en-US" altLang="ko-KR" sz="2000" dirty="0">
                <a:latin typeface="+mn-ea"/>
              </a:rPr>
              <a:t>dimensions ~300, slight drop-off afterwards</a:t>
            </a:r>
          </a:p>
          <a:p>
            <a:r>
              <a:rPr lang="en-US" altLang="ko-KR" sz="2000" dirty="0" smtClean="0">
                <a:latin typeface="+mn-ea"/>
              </a:rPr>
              <a:t>But </a:t>
            </a:r>
            <a:r>
              <a:rPr lang="en-US" altLang="ko-KR" sz="2000" dirty="0">
                <a:latin typeface="+mn-ea"/>
              </a:rPr>
              <a:t>this might be different for downstream tasks!</a:t>
            </a: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Window </a:t>
            </a:r>
            <a:r>
              <a:rPr lang="en-US" altLang="ko-KR" sz="2000" dirty="0">
                <a:latin typeface="+mn-ea"/>
              </a:rPr>
              <a:t>size of 8 around each center word is good for Glove vectors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8" y="2388862"/>
            <a:ext cx="6243484" cy="18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4904" y="2605548"/>
            <a:ext cx="737419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텍스트의 의미를 이해한다</a:t>
            </a:r>
            <a:br>
              <a:rPr lang="ko-KR" altLang="en-US" sz="2800" dirty="0"/>
            </a:br>
            <a:r>
              <a:rPr lang="ko-KR" altLang="en-US" sz="2800" dirty="0" smtClean="0"/>
              <a:t>≈</a:t>
            </a:r>
            <a:r>
              <a:rPr lang="ko-KR" altLang="en-US" sz="2800" dirty="0"/>
              <a:t> 유사한 의미를 가진 텍스트끼리 묶을 수 </a:t>
            </a:r>
            <a:r>
              <a:rPr lang="ko-KR" altLang="en-US" sz="2800" dirty="0" smtClean="0"/>
              <a:t>있다</a:t>
            </a:r>
            <a:endParaRPr lang="en-US" altLang="ko-KR" sz="2800" dirty="0" smtClean="0"/>
          </a:p>
          <a:p>
            <a:pPr algn="ctr"/>
            <a:endParaRPr lang="en-US" altLang="ko-KR" sz="2800" dirty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ko-KR" dirty="0" smtClean="0">
                <a:solidFill>
                  <a:srgbClr val="000000"/>
                </a:solidFill>
                <a:latin typeface="+mn-ea"/>
              </a:rPr>
              <a:t>{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단어, 문서} ⊂⊂ 텍스트</a:t>
            </a:r>
            <a:endParaRPr lang="ko-KR" altLang="ko-KR" dirty="0">
              <a:latin typeface="+mn-ea"/>
            </a:endParaRPr>
          </a:p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85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 smtClean="0">
                <a:latin typeface="+mn-ea"/>
                <a:ea typeface="+mn-ea"/>
              </a:rPr>
              <a:t>Analogy evaluation and </a:t>
            </a:r>
            <a:r>
              <a:rPr lang="en-US" altLang="ko-KR" sz="3200" b="1" spc="-100" dirty="0" err="1" smtClean="0">
                <a:latin typeface="+mn-ea"/>
                <a:ea typeface="+mn-ea"/>
              </a:rPr>
              <a:t>hyperparameters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More training time helps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6" y="2483589"/>
            <a:ext cx="4129548" cy="3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100" dirty="0" smtClean="0">
                <a:latin typeface="+mn-ea"/>
                <a:ea typeface="+mn-ea"/>
              </a:rPr>
              <a:t>Analogy evaluation and </a:t>
            </a:r>
            <a:r>
              <a:rPr lang="en-US" altLang="ko-KR" sz="3200" b="1" spc="-100" dirty="0" err="1" smtClean="0">
                <a:latin typeface="+mn-ea"/>
                <a:ea typeface="+mn-ea"/>
              </a:rPr>
              <a:t>hyperparameters</a:t>
            </a:r>
            <a:endParaRPr lang="ko-KR" altLang="en-US" sz="3200" b="1" spc="-1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More data helps, Wikipedia is better than news text!</a:t>
            </a:r>
            <a:endParaRPr lang="en-US" altLang="ko-KR" sz="20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46" y="2601892"/>
            <a:ext cx="6204309" cy="3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71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How to evaluate word vectors?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Word vector distances and their correlation with human judgments</a:t>
            </a:r>
          </a:p>
          <a:p>
            <a:r>
              <a:rPr lang="en-US" altLang="ko-KR" sz="2000" dirty="0" smtClean="0">
                <a:latin typeface="+mj-ea"/>
                <a:ea typeface="+mj-ea"/>
              </a:rPr>
              <a:t>Example </a:t>
            </a:r>
            <a:r>
              <a:rPr lang="en-US" altLang="ko-KR" sz="2000" dirty="0">
                <a:latin typeface="+mj-ea"/>
                <a:ea typeface="+mj-ea"/>
              </a:rPr>
              <a:t>dataset: </a:t>
            </a:r>
            <a:r>
              <a:rPr lang="en-US" altLang="ko-KR" sz="2000" dirty="0" smtClean="0">
                <a:latin typeface="+mj-ea"/>
                <a:ea typeface="+mj-ea"/>
              </a:rPr>
              <a:t>WordSim353</a:t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http</a:t>
            </a:r>
            <a:r>
              <a:rPr lang="en-US" altLang="ko-KR" sz="2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://www.cs.technion.ac.il/~gabr/resources/data/wordsim353/</a:t>
            </a:r>
            <a:endParaRPr lang="en-US" altLang="ko-KR" sz="12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84" y="3565830"/>
            <a:ext cx="2807878" cy="28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7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smtClean="0">
                <a:latin typeface="+mn-ea"/>
                <a:ea typeface="+mn-ea"/>
              </a:rPr>
              <a:t>Correlation evaluation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Word vector distances and their correlation with human </a:t>
            </a:r>
            <a:r>
              <a:rPr lang="en-US" altLang="ko-KR" sz="2000" dirty="0" smtClean="0"/>
              <a:t>judgments</a:t>
            </a: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Some ideas from Glove paper have been shown to improve skip-gram (SG</a:t>
            </a:r>
            <a:r>
              <a:rPr lang="en-US" altLang="ko-KR" sz="2000" dirty="0" smtClean="0">
                <a:latin typeface="+mj-ea"/>
                <a:ea typeface="+mj-ea"/>
              </a:rPr>
              <a:t>) model </a:t>
            </a:r>
            <a:r>
              <a:rPr lang="en-US" altLang="ko-KR" sz="2000" dirty="0">
                <a:latin typeface="+mj-ea"/>
                <a:ea typeface="+mj-ea"/>
              </a:rPr>
              <a:t>also (e.g. sum both vectors)</a:t>
            </a:r>
            <a:endParaRPr lang="en-US" altLang="ko-KR" sz="12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68" y="2428568"/>
            <a:ext cx="3889665" cy="23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But what about ambiguity?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You may hope that one vector captures both kinds </a:t>
            </a:r>
            <a:r>
              <a:rPr lang="en-US" altLang="ko-KR" sz="2000" dirty="0" smtClean="0"/>
              <a:t>of information </a:t>
            </a:r>
            <a:r>
              <a:rPr lang="en-US" altLang="ko-KR" sz="2000" dirty="0"/>
              <a:t>(run = verb and noun) but then vector is pulled </a:t>
            </a:r>
            <a:r>
              <a:rPr lang="en-US" altLang="ko-KR" sz="2000" dirty="0" smtClean="0"/>
              <a:t>in different directions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Alternative </a:t>
            </a:r>
            <a:r>
              <a:rPr lang="en-US" altLang="ko-KR" sz="2000" dirty="0"/>
              <a:t>described in: Improving Word Representations </a:t>
            </a:r>
            <a:r>
              <a:rPr lang="en-US" altLang="ko-KR" sz="2000" dirty="0" smtClean="0"/>
              <a:t>Via Global </a:t>
            </a:r>
            <a:r>
              <a:rPr lang="en-US" altLang="ko-KR" sz="2000" dirty="0"/>
              <a:t>Context And Multiple Word Prototypes (Huang et al</a:t>
            </a:r>
            <a:r>
              <a:rPr lang="en-US" altLang="ko-KR" sz="2000" dirty="0" smtClean="0"/>
              <a:t>. 2012)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Idea</a:t>
            </a:r>
            <a:r>
              <a:rPr lang="en-US" altLang="ko-KR" sz="2000" dirty="0"/>
              <a:t>: Cluster word windows around words, retrain with </a:t>
            </a:r>
            <a:r>
              <a:rPr lang="en-US" altLang="ko-KR" sz="2000" dirty="0" smtClean="0"/>
              <a:t>each word </a:t>
            </a:r>
            <a:r>
              <a:rPr lang="en-US" altLang="ko-KR" sz="2000" dirty="0"/>
              <a:t>assigned to multiple different clusters bank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, bank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endParaRPr lang="en-US" altLang="ko-KR" sz="12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298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But what about ambiguity?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Improving Word Representations Via Global Context </a:t>
            </a:r>
            <a:r>
              <a:rPr lang="en-US" altLang="ko-KR" sz="2000" dirty="0" smtClean="0"/>
              <a:t>And Multiple </a:t>
            </a:r>
            <a:r>
              <a:rPr lang="en-US" altLang="ko-KR" sz="2000" dirty="0"/>
              <a:t>Word Prototypes (Huang et al. 2012)</a:t>
            </a:r>
            <a:endParaRPr lang="en-US" altLang="ko-KR" sz="12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2697977"/>
            <a:ext cx="7590503" cy="37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671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Extrinsic word vector evaluation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Extrinsic evaluation of word vectors: All subsequent tasks in this class</a:t>
            </a:r>
          </a:p>
          <a:p>
            <a:r>
              <a:rPr lang="en-US" altLang="ko-KR" sz="2000" dirty="0" smtClean="0"/>
              <a:t>One </a:t>
            </a:r>
            <a:r>
              <a:rPr lang="en-US" altLang="ko-KR" sz="2000" dirty="0"/>
              <a:t>example where good word vectors should help directly: named </a:t>
            </a:r>
            <a:r>
              <a:rPr lang="en-US" altLang="ko-KR" sz="2000" dirty="0" smtClean="0"/>
              <a:t>entity recognition</a:t>
            </a:r>
            <a:r>
              <a:rPr lang="en-US" altLang="ko-KR" sz="2000" dirty="0"/>
              <a:t>: finding a person, organization or location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Next</a:t>
            </a:r>
            <a:r>
              <a:rPr lang="en-US" altLang="ko-KR" sz="2000" dirty="0"/>
              <a:t>: How to use word vectors in neural net models!</a:t>
            </a:r>
            <a:endParaRPr lang="en-US" altLang="ko-KR" sz="1200" u="sng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60" y="3063756"/>
            <a:ext cx="2805881" cy="20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Simple single word classification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dirty="0">
                <a:latin typeface="+mn-ea"/>
              </a:rPr>
              <a:t>What is the major benefit of deep learned </a:t>
            </a:r>
            <a:r>
              <a:rPr lang="en-US" altLang="ko-KR" sz="2000" dirty="0" smtClean="0">
                <a:latin typeface="+mn-ea"/>
              </a:rPr>
              <a:t>word vectors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lvl="1">
              <a:spcAft>
                <a:spcPts val="1200"/>
              </a:spcAft>
            </a:pPr>
            <a:r>
              <a:rPr lang="en-US" altLang="ko-KR" sz="2000" dirty="0" smtClean="0">
                <a:latin typeface="+mn-ea"/>
              </a:rPr>
              <a:t>Ability </a:t>
            </a:r>
            <a:r>
              <a:rPr lang="en-US" altLang="ko-KR" sz="2000" dirty="0">
                <a:latin typeface="+mn-ea"/>
              </a:rPr>
              <a:t>to also classify words accurately</a:t>
            </a:r>
          </a:p>
          <a:p>
            <a:pPr lvl="2">
              <a:spcAft>
                <a:spcPts val="1200"/>
              </a:spcAft>
            </a:pPr>
            <a:r>
              <a:rPr lang="en-US" altLang="ko-KR" sz="1800" dirty="0" smtClean="0">
                <a:latin typeface="+mn-ea"/>
              </a:rPr>
              <a:t>Countries </a:t>
            </a:r>
            <a:r>
              <a:rPr lang="en-US" altLang="ko-KR" sz="1800" dirty="0">
                <a:latin typeface="+mn-ea"/>
              </a:rPr>
              <a:t>cluster together </a:t>
            </a:r>
            <a:r>
              <a:rPr lang="en-US" altLang="ko-KR" sz="1800" dirty="0" smtClean="0">
                <a:latin typeface="+mn-ea"/>
              </a:rPr>
              <a:t>→ classifying </a:t>
            </a:r>
            <a:r>
              <a:rPr lang="en-US" altLang="ko-KR" sz="1800" dirty="0">
                <a:latin typeface="+mn-ea"/>
              </a:rPr>
              <a:t>location </a:t>
            </a:r>
            <a:r>
              <a:rPr lang="en-US" altLang="ko-KR" sz="1800" dirty="0" smtClean="0">
                <a:latin typeface="+mn-ea"/>
              </a:rPr>
              <a:t>words should </a:t>
            </a:r>
            <a:r>
              <a:rPr lang="en-US" altLang="ko-KR" sz="1800" dirty="0">
                <a:latin typeface="+mn-ea"/>
              </a:rPr>
              <a:t>be possible with word vectors</a:t>
            </a:r>
          </a:p>
          <a:p>
            <a:pPr lvl="1">
              <a:spcAft>
                <a:spcPts val="1200"/>
              </a:spcAft>
            </a:pPr>
            <a:r>
              <a:rPr lang="en-US" altLang="ko-KR" sz="2000" dirty="0" smtClean="0">
                <a:latin typeface="+mn-ea"/>
              </a:rPr>
              <a:t>Incorporate </a:t>
            </a:r>
            <a:r>
              <a:rPr lang="en-US" altLang="ko-KR" sz="2000" b="1" dirty="0">
                <a:latin typeface="+mn-ea"/>
              </a:rPr>
              <a:t>any </a:t>
            </a:r>
            <a:r>
              <a:rPr lang="en-US" altLang="ko-KR" sz="2000" dirty="0">
                <a:latin typeface="+mn-ea"/>
              </a:rPr>
              <a:t>information into them other tasks</a:t>
            </a:r>
          </a:p>
          <a:p>
            <a:pPr lvl="2">
              <a:spcAft>
                <a:spcPts val="1200"/>
              </a:spcAft>
            </a:pPr>
            <a:r>
              <a:rPr lang="en-US" altLang="ko-KR" sz="1800" dirty="0" smtClean="0">
                <a:latin typeface="+mn-ea"/>
              </a:rPr>
              <a:t>Project </a:t>
            </a:r>
            <a:r>
              <a:rPr lang="en-US" altLang="ko-KR" sz="1800" dirty="0">
                <a:latin typeface="+mn-ea"/>
              </a:rPr>
              <a:t>sentiment into words to find </a:t>
            </a:r>
            <a:r>
              <a:rPr lang="en-US" altLang="ko-KR" sz="1800" dirty="0" smtClean="0">
                <a:latin typeface="+mn-ea"/>
              </a:rPr>
              <a:t>most positive/negative </a:t>
            </a:r>
            <a:r>
              <a:rPr lang="en-US" altLang="ko-KR" sz="1800" dirty="0">
                <a:latin typeface="+mn-ea"/>
              </a:rPr>
              <a:t>words in corpus</a:t>
            </a:r>
            <a:endParaRPr lang="en-US" altLang="ko-KR" sz="18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18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The </a:t>
            </a:r>
            <a:r>
              <a:rPr lang="en-US" altLang="ko-KR" sz="3200" b="1" dirty="0" err="1">
                <a:latin typeface="+mn-ea"/>
                <a:ea typeface="+mn-ea"/>
              </a:rPr>
              <a:t>softmax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Logistic regression = </a:t>
            </a:r>
            <a:r>
              <a:rPr lang="en-US" altLang="ko-KR" sz="2000" dirty="0" err="1">
                <a:latin typeface="+mn-ea"/>
              </a:rPr>
              <a:t>Softmax</a:t>
            </a:r>
            <a:r>
              <a:rPr lang="en-US" altLang="ko-KR" sz="2000" dirty="0">
                <a:latin typeface="+mn-ea"/>
              </a:rPr>
              <a:t> classification on </a:t>
            </a:r>
            <a:r>
              <a:rPr lang="en-US" altLang="ko-KR" sz="2000" dirty="0" smtClean="0">
                <a:latin typeface="+mn-ea"/>
              </a:rPr>
              <a:t>word vector </a:t>
            </a:r>
            <a:r>
              <a:rPr lang="en-US" altLang="ko-KR" sz="2000" dirty="0">
                <a:latin typeface="+mn-ea"/>
              </a:rPr>
              <a:t>x to obtain probability for class y</a:t>
            </a:r>
            <a:r>
              <a:rPr lang="en-US" altLang="ko-KR" sz="2000" dirty="0" smtClean="0">
                <a:latin typeface="+mn-ea"/>
              </a:rPr>
              <a:t>: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where</a:t>
            </a:r>
            <a:r>
              <a:rPr lang="en-US" altLang="ko-KR" sz="2000" dirty="0" smtClean="0">
                <a:latin typeface="+mn-ea"/>
              </a:rPr>
              <a:t>: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Generalizes &gt;2 </a:t>
            </a:r>
            <a:r>
              <a:rPr lang="en-US" altLang="ko-KR" sz="2000" dirty="0" smtClean="0">
                <a:latin typeface="+mn-ea"/>
              </a:rPr>
              <a:t>classes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(for </a:t>
            </a:r>
            <a:r>
              <a:rPr lang="en-US" altLang="ko-KR" sz="2000" dirty="0">
                <a:latin typeface="+mn-ea"/>
              </a:rPr>
              <a:t>just binary sigmoid unit would suffice as in skip-gram)</a:t>
            </a:r>
            <a:endParaRPr lang="en-US" altLang="ko-KR" sz="18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4" y="2771266"/>
            <a:ext cx="2880852" cy="688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10" y="4131306"/>
            <a:ext cx="1172651" cy="274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858" y="2574621"/>
            <a:ext cx="2071974" cy="20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2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The </a:t>
            </a:r>
            <a:r>
              <a:rPr lang="en-US" altLang="ko-KR" sz="3200" b="1" dirty="0" err="1">
                <a:latin typeface="+mn-ea"/>
                <a:ea typeface="+mn-ea"/>
              </a:rPr>
              <a:t>softmax</a:t>
            </a:r>
            <a:r>
              <a:rPr lang="en-US" altLang="ko-KR" sz="3200" b="1" dirty="0">
                <a:latin typeface="+mn-ea"/>
                <a:ea typeface="+mn-ea"/>
              </a:rPr>
              <a:t> - details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Terminology: Loss function = cost function = objective function</a:t>
            </a:r>
          </a:p>
          <a:p>
            <a:r>
              <a:rPr lang="en-US" altLang="ko-KR" sz="2000" dirty="0" smtClean="0">
                <a:latin typeface="+mn-ea"/>
              </a:rPr>
              <a:t>Loss </a:t>
            </a:r>
            <a:r>
              <a:rPr lang="en-US" altLang="ko-KR" sz="2000" dirty="0">
                <a:latin typeface="+mn-ea"/>
              </a:rPr>
              <a:t>for </a:t>
            </a:r>
            <a:r>
              <a:rPr lang="en-US" altLang="ko-KR" sz="2000" dirty="0" err="1">
                <a:latin typeface="+mn-ea"/>
              </a:rPr>
              <a:t>softmax</a:t>
            </a:r>
            <a:r>
              <a:rPr lang="en-US" altLang="ko-KR" sz="2000" dirty="0">
                <a:latin typeface="+mn-ea"/>
              </a:rPr>
              <a:t>: Cross </a:t>
            </a:r>
            <a:r>
              <a:rPr lang="en-US" altLang="ko-KR" sz="2000" dirty="0" smtClean="0">
                <a:latin typeface="+mn-ea"/>
              </a:rPr>
              <a:t>entropy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To </a:t>
            </a:r>
            <a:r>
              <a:rPr lang="en-US" altLang="ko-KR" sz="2000" dirty="0">
                <a:latin typeface="+mn-ea"/>
              </a:rPr>
              <a:t>compute p(</a:t>
            </a:r>
            <a:r>
              <a:rPr lang="en-US" altLang="ko-KR" sz="2000" dirty="0" err="1">
                <a:latin typeface="+mn-ea"/>
              </a:rPr>
              <a:t>y|x</a:t>
            </a:r>
            <a:r>
              <a:rPr lang="en-US" altLang="ko-KR" sz="2000" dirty="0">
                <a:latin typeface="+mn-ea"/>
              </a:rPr>
              <a:t>): first take the </a:t>
            </a:r>
            <a:r>
              <a:rPr lang="en-US" altLang="ko-KR" sz="2000" dirty="0" err="1">
                <a:latin typeface="+mn-ea"/>
              </a:rPr>
              <a:t>y’th</a:t>
            </a:r>
            <a:r>
              <a:rPr lang="en-US" altLang="ko-KR" sz="2000" dirty="0">
                <a:latin typeface="+mn-ea"/>
              </a:rPr>
              <a:t> row of W and multiply </a:t>
            </a:r>
            <a:r>
              <a:rPr lang="en-US" altLang="ko-KR" sz="2000" dirty="0" smtClean="0">
                <a:latin typeface="+mn-ea"/>
              </a:rPr>
              <a:t>that with </a:t>
            </a:r>
            <a:r>
              <a:rPr lang="en-US" altLang="ko-KR" sz="2000" dirty="0">
                <a:latin typeface="+mn-ea"/>
              </a:rPr>
              <a:t>row with x:</a:t>
            </a: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Compute </a:t>
            </a:r>
            <a:r>
              <a:rPr lang="en-US" altLang="ko-KR" sz="2000" dirty="0">
                <a:latin typeface="+mn-ea"/>
              </a:rPr>
              <a:t>all fc for c=1,…,C</a:t>
            </a:r>
          </a:p>
          <a:p>
            <a:r>
              <a:rPr lang="en-US" altLang="ko-KR" sz="2000" dirty="0" smtClean="0">
                <a:latin typeface="+mn-ea"/>
              </a:rPr>
              <a:t>Normalize </a:t>
            </a:r>
            <a:r>
              <a:rPr lang="en-US" altLang="ko-KR" sz="2000" dirty="0">
                <a:latin typeface="+mn-ea"/>
              </a:rPr>
              <a:t>to obtain probability with </a:t>
            </a:r>
            <a:r>
              <a:rPr lang="en-US" altLang="ko-KR" sz="2000" dirty="0" err="1">
                <a:latin typeface="+mn-ea"/>
              </a:rPr>
              <a:t>softmax</a:t>
            </a:r>
            <a:r>
              <a:rPr lang="en-US" altLang="ko-KR" sz="2000" dirty="0">
                <a:latin typeface="+mn-ea"/>
              </a:rPr>
              <a:t> function:</a:t>
            </a:r>
            <a:endParaRPr lang="en-US" altLang="ko-KR" sz="18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10" y="3664018"/>
            <a:ext cx="2005781" cy="5958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85" y="5759969"/>
            <a:ext cx="1838631" cy="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먼저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, 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단어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를 표현하는 가장 쉬운 방법은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,</a:t>
            </a:r>
            <a:br>
              <a:rPr lang="en-US" altLang="ko-KR" sz="28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이진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(binary) 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표현법</a:t>
            </a:r>
            <a:endParaRPr lang="ko-KR" altLang="en-US" sz="2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47" y="4579128"/>
            <a:ext cx="7883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ko-KR" altLang="ko-KR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 은 </a:t>
            </a:r>
            <a:r>
              <a:rPr lang="ko-KR" altLang="ko-KR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ko-KR" dirty="0" smtClean="0">
                <a:solidFill>
                  <a:srgbClr val="000000"/>
                </a:solidFill>
                <a:latin typeface="+mn-ea"/>
              </a:rPr>
              <a:t>번 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단어에 대한 벡터 표현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+mn-ea"/>
              </a:rPr>
              <a:t>각 벡터의 크기는 모든 단어의 set인 전체 사전의 크기 |V||V| 와 같다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뉴럴넷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쪽 학자들은 이렇게 표현한 벡터를 보통 one-hot vector라고 한다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+mn-ea"/>
              </a:rPr>
              <a:t>어떤 사람들은 이런 방식의 </a:t>
            </a:r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인코딩을</a:t>
            </a:r>
            <a:r>
              <a:rPr lang="ko-KR" altLang="ko-KR" dirty="0">
                <a:solidFill>
                  <a:srgbClr val="000000"/>
                </a:solidFill>
                <a:latin typeface="+mn-ea"/>
              </a:rPr>
              <a:t> 1-of-V 코딩이라고도 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82950"/>
            <a:ext cx="6336704" cy="18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The </a:t>
            </a:r>
            <a:r>
              <a:rPr lang="en-US" altLang="ko-KR" sz="3200" b="1" dirty="0" err="1">
                <a:latin typeface="+mn-ea"/>
                <a:ea typeface="+mn-ea"/>
              </a:rPr>
              <a:t>softmax</a:t>
            </a:r>
            <a:r>
              <a:rPr lang="en-US" altLang="ko-KR" sz="3200" b="1" dirty="0">
                <a:latin typeface="+mn-ea"/>
                <a:ea typeface="+mn-ea"/>
              </a:rPr>
              <a:t> and cross-entropy error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The loss wants to maximize the probability of the correct class y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Hence</a:t>
            </a:r>
            <a:r>
              <a:rPr lang="en-US" altLang="ko-KR" sz="2000" dirty="0">
                <a:latin typeface="+mn-ea"/>
              </a:rPr>
              <a:t>, we minimize the negative log probability of that class:</a:t>
            </a: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As </a:t>
            </a:r>
            <a:r>
              <a:rPr lang="en-US" altLang="ko-KR" sz="2000" dirty="0">
                <a:latin typeface="+mn-ea"/>
              </a:rPr>
              <a:t>before: we sum up multiple cross entropy errors if we </a:t>
            </a:r>
            <a:r>
              <a:rPr lang="en-US" altLang="ko-KR" sz="2000" dirty="0" smtClean="0">
                <a:latin typeface="+mn-ea"/>
              </a:rPr>
              <a:t>have multiple </a:t>
            </a:r>
            <a:r>
              <a:rPr lang="en-US" altLang="ko-KR" sz="2000" dirty="0">
                <a:latin typeface="+mn-ea"/>
              </a:rPr>
              <a:t>classifications in our total error function over </a:t>
            </a:r>
            <a:r>
              <a:rPr lang="en-US" altLang="ko-KR" sz="2000" dirty="0" smtClean="0">
                <a:latin typeface="+mn-ea"/>
              </a:rPr>
              <a:t>the corpus 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b="1" dirty="0">
                <a:latin typeface="+mn-ea"/>
              </a:rPr>
              <a:t>more next lecture</a:t>
            </a:r>
            <a:r>
              <a:rPr lang="en-US" altLang="ko-KR" sz="2000" dirty="0">
                <a:latin typeface="+mn-ea"/>
              </a:rPr>
              <a:t>)</a:t>
            </a:r>
            <a:endParaRPr lang="en-US" altLang="ko-KR" sz="1800" u="sng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97" y="3300548"/>
            <a:ext cx="3598606" cy="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924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Background: The Cross entropy error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Assuming a ground truth (or gold or target) </a:t>
            </a:r>
            <a:r>
              <a:rPr lang="en-US" altLang="ko-KR" sz="2000" dirty="0" smtClean="0">
                <a:latin typeface="+mn-ea"/>
              </a:rPr>
              <a:t>probability distribution </a:t>
            </a:r>
            <a:r>
              <a:rPr lang="en-US" altLang="ko-KR" sz="2000" dirty="0">
                <a:latin typeface="+mn-ea"/>
              </a:rPr>
              <a:t>that is 1 at the right class and 0 everywhere else</a:t>
            </a:r>
            <a:r>
              <a:rPr lang="en-US" altLang="ko-KR" sz="2000" dirty="0" smtClean="0">
                <a:latin typeface="+mn-ea"/>
              </a:rPr>
              <a:t>: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p </a:t>
            </a:r>
            <a:r>
              <a:rPr lang="en-US" altLang="ko-KR" sz="2000" dirty="0">
                <a:latin typeface="+mn-ea"/>
              </a:rPr>
              <a:t>= [0,…,0,1,0,…0] and our computed probability is q, then </a:t>
            </a:r>
            <a:r>
              <a:rPr lang="en-US" altLang="ko-KR" sz="2000" dirty="0" smtClean="0">
                <a:latin typeface="+mn-ea"/>
              </a:rPr>
              <a:t>the cross </a:t>
            </a:r>
            <a:r>
              <a:rPr lang="en-US" altLang="ko-KR" sz="2000" dirty="0">
                <a:latin typeface="+mn-ea"/>
              </a:rPr>
              <a:t>entropy is:</a:t>
            </a: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Because </a:t>
            </a:r>
            <a:r>
              <a:rPr lang="en-US" altLang="ko-KR" sz="2000" dirty="0">
                <a:latin typeface="+mn-ea"/>
              </a:rPr>
              <a:t>of one-hot p, the only term left is the </a:t>
            </a:r>
            <a:r>
              <a:rPr lang="en-US" altLang="ko-KR" sz="2000" dirty="0" smtClean="0">
                <a:latin typeface="+mn-ea"/>
              </a:rPr>
              <a:t>negative probability </a:t>
            </a:r>
            <a:r>
              <a:rPr lang="en-US" altLang="ko-KR" sz="2000" dirty="0">
                <a:latin typeface="+mn-ea"/>
              </a:rPr>
              <a:t>of the true class</a:t>
            </a:r>
          </a:p>
          <a:p>
            <a:r>
              <a:rPr lang="en-US" altLang="ko-KR" sz="2000" dirty="0" smtClean="0">
                <a:latin typeface="+mn-ea"/>
              </a:rPr>
              <a:t>Cross-entropy </a:t>
            </a:r>
            <a:r>
              <a:rPr lang="en-US" altLang="ko-KR" sz="2000" dirty="0">
                <a:latin typeface="+mn-ea"/>
              </a:rPr>
              <a:t>can be re-written in terms of the entropy </a:t>
            </a:r>
            <a:r>
              <a:rPr lang="en-US" altLang="ko-KR" sz="2000" dirty="0" smtClean="0">
                <a:latin typeface="+mn-ea"/>
              </a:rPr>
              <a:t>and </a:t>
            </a:r>
            <a:r>
              <a:rPr lang="en-US" altLang="ko-KR" sz="2000" dirty="0" err="1" smtClean="0">
                <a:latin typeface="+mn-ea"/>
              </a:rPr>
              <a:t>Kullback-Leibler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divergence between the two distributions</a:t>
            </a:r>
            <a:r>
              <a:rPr lang="en-US" altLang="ko-KR" sz="2000" dirty="0" smtClean="0">
                <a:latin typeface="+mn-ea"/>
              </a:rPr>
              <a:t>: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87" y="3035219"/>
            <a:ext cx="2507226" cy="632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49" y="5570823"/>
            <a:ext cx="2713703" cy="2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47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The KL divergence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Cross entropy: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Because </a:t>
            </a:r>
            <a:r>
              <a:rPr lang="en-US" altLang="ko-KR" sz="2000" dirty="0">
                <a:latin typeface="+mn-ea"/>
              </a:rPr>
              <a:t>p is zero in our case (and even if it wasn’t it would </a:t>
            </a:r>
            <a:r>
              <a:rPr lang="en-US" altLang="ko-KR" sz="2000" dirty="0" smtClean="0">
                <a:latin typeface="+mn-ea"/>
              </a:rPr>
              <a:t>be fixed </a:t>
            </a:r>
            <a:r>
              <a:rPr lang="en-US" altLang="ko-KR" sz="2000" dirty="0">
                <a:latin typeface="+mn-ea"/>
              </a:rPr>
              <a:t>and have no contribution to gradient), to minimize this </a:t>
            </a:r>
            <a:r>
              <a:rPr lang="en-US" altLang="ko-KR" sz="2000" dirty="0" smtClean="0">
                <a:latin typeface="+mn-ea"/>
              </a:rPr>
              <a:t>is equal </a:t>
            </a:r>
            <a:r>
              <a:rPr lang="en-US" altLang="ko-KR" sz="2000" dirty="0">
                <a:latin typeface="+mn-ea"/>
              </a:rPr>
              <a:t>to minimizing the KL divergence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The </a:t>
            </a:r>
            <a:r>
              <a:rPr lang="en-US" altLang="ko-KR" sz="2000" dirty="0">
                <a:latin typeface="+mn-ea"/>
              </a:rPr>
              <a:t>KL divergence is </a:t>
            </a:r>
            <a:r>
              <a:rPr lang="en-US" altLang="ko-KR" sz="2000" b="1" dirty="0">
                <a:latin typeface="+mn-ea"/>
              </a:rPr>
              <a:t>not a distance </a:t>
            </a:r>
            <a:r>
              <a:rPr lang="en-US" altLang="ko-KR" sz="2000" dirty="0">
                <a:latin typeface="+mn-ea"/>
              </a:rPr>
              <a:t>but a </a:t>
            </a:r>
            <a:r>
              <a:rPr lang="en-US" altLang="ko-KR" sz="2000" dirty="0" smtClean="0">
                <a:latin typeface="+mn-ea"/>
              </a:rPr>
              <a:t>non-symmetric measure </a:t>
            </a:r>
            <a:r>
              <a:rPr lang="en-US" altLang="ko-KR" sz="2000" dirty="0">
                <a:latin typeface="+mn-ea"/>
              </a:rPr>
              <a:t>of the difference between two probability </a:t>
            </a:r>
            <a:r>
              <a:rPr lang="en-US" altLang="ko-KR" sz="2000" dirty="0" smtClean="0">
                <a:latin typeface="+mn-ea"/>
              </a:rPr>
              <a:t>distributions </a:t>
            </a:r>
            <a:r>
              <a:rPr lang="en-US" altLang="ko-KR" sz="2000" i="1" dirty="0" smtClean="0">
                <a:latin typeface="+mn-ea"/>
              </a:rPr>
              <a:t>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and </a:t>
            </a:r>
            <a:r>
              <a:rPr lang="en-US" altLang="ko-KR" sz="2000" i="1" dirty="0">
                <a:latin typeface="+mn-ea"/>
              </a:rPr>
              <a:t>q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67" y="5052633"/>
            <a:ext cx="2458065" cy="584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10" y="1922347"/>
            <a:ext cx="2615381" cy="2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1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latin typeface="+mn-ea"/>
                <a:ea typeface="+mn-ea"/>
              </a:rPr>
              <a:t>PSet</a:t>
            </a:r>
            <a:r>
              <a:rPr lang="en-US" altLang="ko-KR" sz="3200" b="1" dirty="0">
                <a:latin typeface="+mn-ea"/>
                <a:ea typeface="+mn-ea"/>
              </a:rPr>
              <a:t> 1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Derive the gradient of the cross entropy error with respect </a:t>
            </a:r>
            <a:r>
              <a:rPr lang="en-US" altLang="ko-KR" sz="2000" dirty="0" smtClean="0">
                <a:latin typeface="+mn-ea"/>
              </a:rPr>
              <a:t>to the </a:t>
            </a:r>
            <a:r>
              <a:rPr lang="en-US" altLang="ko-KR" sz="2000" dirty="0">
                <a:latin typeface="+mn-ea"/>
              </a:rPr>
              <a:t>input word vector x and the matrix W</a:t>
            </a:r>
            <a:endParaRPr lang="en-US" altLang="ko-KR" sz="20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640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Simple single word classification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Example: </a:t>
            </a:r>
            <a:r>
              <a:rPr lang="en-US" altLang="ko-KR" sz="2000" dirty="0" smtClean="0">
                <a:latin typeface="+mn-ea"/>
              </a:rPr>
              <a:t>Sentiment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Two </a:t>
            </a:r>
            <a:r>
              <a:rPr lang="en-US" altLang="ko-KR" sz="2000" dirty="0">
                <a:latin typeface="+mn-ea"/>
              </a:rPr>
              <a:t>options: train only </a:t>
            </a:r>
            <a:r>
              <a:rPr lang="en-US" altLang="ko-KR" sz="2000" dirty="0" err="1">
                <a:latin typeface="+mn-ea"/>
              </a:rPr>
              <a:t>softmax</a:t>
            </a:r>
            <a:r>
              <a:rPr lang="en-US" altLang="ko-KR" sz="2000" dirty="0">
                <a:latin typeface="+mn-ea"/>
              </a:rPr>
              <a:t> weights W and fix word </a:t>
            </a:r>
            <a:r>
              <a:rPr lang="en-US" altLang="ko-KR" sz="2000" dirty="0" smtClean="0">
                <a:latin typeface="+mn-ea"/>
              </a:rPr>
              <a:t>vectors or </a:t>
            </a:r>
            <a:r>
              <a:rPr lang="en-US" altLang="ko-KR" sz="2000" dirty="0">
                <a:latin typeface="+mn-ea"/>
              </a:rPr>
              <a:t>also train word </a:t>
            </a:r>
            <a:r>
              <a:rPr lang="en-US" altLang="ko-KR" sz="2000" dirty="0" smtClean="0">
                <a:latin typeface="+mn-ea"/>
              </a:rPr>
              <a:t>vectors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Question</a:t>
            </a:r>
            <a:r>
              <a:rPr lang="en-US" altLang="ko-KR" sz="2000" dirty="0">
                <a:latin typeface="+mn-ea"/>
              </a:rPr>
              <a:t>: What are the advantages and disadvantages </a:t>
            </a:r>
            <a:r>
              <a:rPr lang="en-US" altLang="ko-KR" sz="2000" dirty="0" smtClean="0">
                <a:latin typeface="+mn-ea"/>
              </a:rPr>
              <a:t>of training </a:t>
            </a:r>
            <a:r>
              <a:rPr lang="en-US" altLang="ko-KR" sz="2000" dirty="0">
                <a:latin typeface="+mn-ea"/>
              </a:rPr>
              <a:t>the word vectors</a:t>
            </a:r>
            <a:r>
              <a:rPr lang="en-US" altLang="ko-KR" sz="2000" dirty="0" smtClean="0">
                <a:latin typeface="+mn-ea"/>
              </a:rPr>
              <a:t>?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Pro</a:t>
            </a:r>
            <a:r>
              <a:rPr lang="en-US" altLang="ko-KR" sz="2000" dirty="0">
                <a:latin typeface="+mn-ea"/>
              </a:rPr>
              <a:t>: better fit on training data</a:t>
            </a:r>
          </a:p>
          <a:p>
            <a:r>
              <a:rPr lang="en-US" altLang="ko-KR" sz="2000" dirty="0" smtClean="0">
                <a:latin typeface="+mn-ea"/>
              </a:rPr>
              <a:t>Con</a:t>
            </a:r>
            <a:r>
              <a:rPr lang="en-US" altLang="ko-KR" sz="2000" dirty="0">
                <a:latin typeface="+mn-ea"/>
              </a:rPr>
              <a:t>: Worse generalization because the words move in </a:t>
            </a:r>
            <a:r>
              <a:rPr lang="en-US" altLang="ko-KR" sz="2000" dirty="0" smtClean="0">
                <a:latin typeface="+mn-ea"/>
              </a:rPr>
              <a:t>the vector </a:t>
            </a:r>
            <a:r>
              <a:rPr lang="en-US" altLang="ko-KR" sz="2000" dirty="0">
                <a:latin typeface="+mn-ea"/>
              </a:rPr>
              <a:t>space</a:t>
            </a:r>
            <a:endParaRPr lang="en-US" altLang="ko-KR" sz="20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08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Visualization of sentiment trained word vectors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73" y="1470899"/>
            <a:ext cx="6482255" cy="50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14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Next level up: Window classification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+mn-ea"/>
              </a:rPr>
              <a:t>Single word classification has no context!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Let’s </a:t>
            </a:r>
            <a:r>
              <a:rPr lang="en-US" altLang="ko-KR" sz="2000" dirty="0">
                <a:latin typeface="+mn-ea"/>
              </a:rPr>
              <a:t>add context by taking in windows and classifying the </a:t>
            </a:r>
            <a:r>
              <a:rPr lang="en-US" altLang="ko-KR" sz="2000" dirty="0" smtClean="0">
                <a:latin typeface="+mn-ea"/>
              </a:rPr>
              <a:t>center word </a:t>
            </a:r>
            <a:r>
              <a:rPr lang="en-US" altLang="ko-KR" sz="2000" dirty="0">
                <a:latin typeface="+mn-ea"/>
              </a:rPr>
              <a:t>of that window!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Possible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Softmax</a:t>
            </a:r>
            <a:r>
              <a:rPr lang="en-US" altLang="ko-KR" sz="2000" dirty="0">
                <a:latin typeface="+mn-ea"/>
              </a:rPr>
              <a:t> and cross entropy error or </a:t>
            </a:r>
            <a:r>
              <a:rPr lang="en-US" altLang="ko-KR" sz="2000" b="1" dirty="0">
                <a:latin typeface="+mn-ea"/>
              </a:rPr>
              <a:t>max-margin loss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Next </a:t>
            </a:r>
            <a:r>
              <a:rPr lang="en-US" altLang="ko-KR" sz="2000" dirty="0">
                <a:latin typeface="+mn-ea"/>
              </a:rPr>
              <a:t>class!</a:t>
            </a:r>
            <a:endParaRPr lang="en-US" altLang="ko-KR" sz="20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638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smtClean="0">
                <a:latin typeface="+mn-ea"/>
                <a:ea typeface="+mn-ea"/>
              </a:rPr>
              <a:t>Q&amp;A</a:t>
            </a:r>
            <a:endParaRPr lang="ko-KR" altLang="en-US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294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하지만 이진 표현법을 사용하면 </a:t>
            </a:r>
            <a:r>
              <a:rPr lang="ko-KR" altLang="en-US" sz="2800" b="1" dirty="0">
                <a:solidFill>
                  <a:srgbClr val="FF0000"/>
                </a:solidFill>
                <a:latin typeface="Droid Serif, serif"/>
              </a:rPr>
              <a:t>단어 간 </a:t>
            </a:r>
            <a:r>
              <a:rPr lang="ko-KR" altLang="en-US" sz="2800" b="1" dirty="0" err="1">
                <a:solidFill>
                  <a:srgbClr val="FF0000"/>
                </a:solidFill>
                <a:latin typeface="Droid Serif, serif"/>
              </a:rPr>
              <a:t>유사도</a:t>
            </a:r>
            <a:r>
              <a:rPr lang="ko-KR" altLang="en-US" sz="2800" dirty="0" err="1">
                <a:solidFill>
                  <a:srgbClr val="000000"/>
                </a:solidFill>
                <a:latin typeface="Droid Serif, serif"/>
              </a:rPr>
              <a:t>를</a:t>
            </a:r>
            <a:r>
              <a:rPr lang="ko-KR" altLang="en-US" sz="2800" dirty="0">
                <a:solidFill>
                  <a:srgbClr val="000000"/>
                </a:solidFill>
                <a:latin typeface="Droid Serif, serif"/>
              </a:rPr>
              <a:t> 정의할 수 없다</a:t>
            </a:r>
            <a:r>
              <a:rPr lang="en-US" altLang="ko-KR" sz="2800" dirty="0">
                <a:solidFill>
                  <a:srgbClr val="000000"/>
                </a:solidFill>
                <a:latin typeface="Droid Serif, serif"/>
              </a:rPr>
              <a:t>.</a:t>
            </a:r>
            <a:endParaRPr lang="en-US" altLang="ko-KR" sz="2800" b="0" i="0" dirty="0">
              <a:solidFill>
                <a:srgbClr val="000000"/>
              </a:solidFill>
              <a:effectLst/>
              <a:latin typeface="Droid Serif, seri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47" y="2583175"/>
            <a:ext cx="788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호텔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모텔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호텔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고양이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사이의 거리가 전부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같다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ko-KR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433763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29" y="580102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같은 철학으로 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문서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를 표현한 것이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,</a:t>
            </a:r>
            <a:br>
              <a:rPr lang="en-US" altLang="ko-KR" sz="28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bag of words(BOW)</a:t>
            </a:r>
            <a:endParaRPr lang="en-US" altLang="ko-KR" sz="2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480882" y="1852046"/>
            <a:ext cx="8123566" cy="464915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단어가 문서에 존재한다</a:t>
            </a:r>
            <a:r>
              <a:rPr lang="en-US" altLang="ko-KR" sz="2000" dirty="0"/>
              <a:t>/</a:t>
            </a:r>
            <a:r>
              <a:rPr lang="ko-KR" altLang="en-US" sz="2000" dirty="0" err="1"/>
              <a:t>안한다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(term </a:t>
            </a:r>
            <a:r>
              <a:rPr lang="en-US" altLang="ko-KR" sz="2000" dirty="0" err="1" smtClean="0"/>
              <a:t>existance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단어가 </a:t>
            </a:r>
            <a:r>
              <a:rPr lang="ko-KR" altLang="en-US" sz="2000" dirty="0"/>
              <a:t>문서에 </a:t>
            </a:r>
            <a:r>
              <a:rPr lang="en-US" altLang="ko-KR" sz="2000" dirty="0"/>
              <a:t>n</a:t>
            </a:r>
            <a:r>
              <a:rPr lang="ko-KR" altLang="en-US" sz="2000" dirty="0"/>
              <a:t>번 존재한다 </a:t>
            </a:r>
            <a:r>
              <a:rPr lang="en-US" altLang="ko-KR" sz="2000" dirty="0"/>
              <a:t>(a.k.a. term frequency (TF))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단어에 </a:t>
            </a:r>
            <a:r>
              <a:rPr lang="ko-KR" altLang="en-US" sz="2000" dirty="0"/>
              <a:t>중요도를 할당하고 문서에 등장한 단어 중요도의 </a:t>
            </a:r>
            <a:r>
              <a:rPr lang="ko-KR" altLang="en-US" sz="2000" dirty="0" err="1"/>
              <a:t>가중합을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구한다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ex</a:t>
            </a:r>
            <a:r>
              <a:rPr lang="en-US" altLang="ko-KR" sz="1800" dirty="0"/>
              <a:t>: term frequency–inverse document frequency (TF-IDF)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7464" y="2300063"/>
            <a:ext cx="1188178" cy="1369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463" y="4106095"/>
            <a:ext cx="979495" cy="14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1376</TotalTime>
  <Words>2184</Words>
  <Application>Microsoft Office PowerPoint</Application>
  <PresentationFormat>화면 슬라이드 쇼(4:3)</PresentationFormat>
  <Paragraphs>388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Droid Serif, serif</vt:lpstr>
      <vt:lpstr>맑은 고딕</vt:lpstr>
      <vt:lpstr>Arial</vt:lpstr>
      <vt:lpstr>Calibri</vt:lpstr>
      <vt:lpstr>Calibri Light</vt:lpstr>
      <vt:lpstr>Times New Roman</vt:lpstr>
      <vt:lpstr>Office 테마</vt:lpstr>
      <vt:lpstr>Deep Learning for NLP  Lecture 3: More Word Vectors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Co-occurrence를 정의하는 두 가지 방법</vt:lpstr>
      <vt:lpstr>PowerPoint 프레젠테이션</vt:lpstr>
      <vt:lpstr>PowerPoint 프레젠테이션</vt:lpstr>
      <vt:lpstr>PowerPoint 프레젠테이션</vt:lpstr>
      <vt:lpstr>Refresher: The simple word2vec model</vt:lpstr>
      <vt:lpstr>Calculating all gradients!</vt:lpstr>
      <vt:lpstr>Compute all vector gradients!</vt:lpstr>
      <vt:lpstr>Gradient Descent</vt:lpstr>
      <vt:lpstr>Gradient Descent</vt:lpstr>
      <vt:lpstr>Gradient Descent</vt:lpstr>
      <vt:lpstr>Vanilla Gradient Descent Code</vt:lpstr>
      <vt:lpstr>Intuition</vt:lpstr>
      <vt:lpstr>Stochastic Gradient Descent</vt:lpstr>
      <vt:lpstr>Stochastic Gradient Descent</vt:lpstr>
      <vt:lpstr>Stochastic Gradient Descent</vt:lpstr>
      <vt:lpstr>Approximations: PSet 1</vt:lpstr>
      <vt:lpstr>PSet 1: The skip-gram model and negative sampling</vt:lpstr>
      <vt:lpstr>PSet 1: The skip-gram model and negative sampling</vt:lpstr>
      <vt:lpstr>PSet 1: The continuous bag of words model</vt:lpstr>
      <vt:lpstr>Count based vs direct prediction</vt:lpstr>
      <vt:lpstr>Combining the best of both worlds: GloVe</vt:lpstr>
      <vt:lpstr>Glove results</vt:lpstr>
      <vt:lpstr>What to do with the two sets of vectors?</vt:lpstr>
      <vt:lpstr>How to evaluate word vectors?</vt:lpstr>
      <vt:lpstr>Intrinsic word vector evaluation</vt:lpstr>
      <vt:lpstr>Glove Visualizations</vt:lpstr>
      <vt:lpstr>Glove Visualizations: Company - CEO</vt:lpstr>
      <vt:lpstr>Glove Visualizations: Superlatives</vt:lpstr>
      <vt:lpstr>Analogy Reasoning Task</vt:lpstr>
      <vt:lpstr>Analogy Reasoning Task</vt:lpstr>
      <vt:lpstr>Analogy Reasoning Task</vt:lpstr>
      <vt:lpstr>Details of intrinsic word vector evaluation</vt:lpstr>
      <vt:lpstr>Details of intrinsic word vector evaluation</vt:lpstr>
      <vt:lpstr>Details of intrinsic word vector evaluation</vt:lpstr>
      <vt:lpstr>Details of intrinsic word vector evaluation</vt:lpstr>
      <vt:lpstr>Analogy evaluation and hyperparameters</vt:lpstr>
      <vt:lpstr>Analogy evaluation and hyperparameters</vt:lpstr>
      <vt:lpstr>Analogy evaluation and hyperparameters</vt:lpstr>
      <vt:lpstr>Analogy evaluation and hyperparameters</vt:lpstr>
      <vt:lpstr>How to evaluate word vectors?</vt:lpstr>
      <vt:lpstr>Correlation evaluation</vt:lpstr>
      <vt:lpstr>But what about ambiguity?</vt:lpstr>
      <vt:lpstr>But what about ambiguity?</vt:lpstr>
      <vt:lpstr>Extrinsic word vector evaluation</vt:lpstr>
      <vt:lpstr>Simple single word classification</vt:lpstr>
      <vt:lpstr>The softmax</vt:lpstr>
      <vt:lpstr>The softmax - details</vt:lpstr>
      <vt:lpstr>The softmax and cross-entropy error</vt:lpstr>
      <vt:lpstr>Background: The Cross entropy error</vt:lpstr>
      <vt:lpstr>The KL divergence</vt:lpstr>
      <vt:lpstr>PSet 1</vt:lpstr>
      <vt:lpstr>Simple single word classification</vt:lpstr>
      <vt:lpstr>Visualization of sentiment trained word vectors</vt:lpstr>
      <vt:lpstr>Next level up: Window classification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NLP  Lecture 3: More Word Vectors</dc:title>
  <dc:creator>Gu</dc:creator>
  <cp:lastModifiedBy>Gu</cp:lastModifiedBy>
  <cp:revision>21</cp:revision>
  <dcterms:created xsi:type="dcterms:W3CDTF">2018-01-16T08:16:35Z</dcterms:created>
  <dcterms:modified xsi:type="dcterms:W3CDTF">2018-01-17T07:17:19Z</dcterms:modified>
</cp:coreProperties>
</file>